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sldIdLst>
    <p:sldId id="269" r:id="rId2"/>
    <p:sldId id="256" r:id="rId3"/>
    <p:sldId id="261" r:id="rId4"/>
    <p:sldId id="267" r:id="rId5"/>
    <p:sldId id="262" r:id="rId6"/>
    <p:sldId id="260" r:id="rId7"/>
    <p:sldId id="273" r:id="rId8"/>
    <p:sldId id="272" r:id="rId9"/>
    <p:sldId id="271" r:id="rId10"/>
    <p:sldId id="263" r:id="rId11"/>
    <p:sldId id="270" r:id="rId12"/>
    <p:sldId id="257" r:id="rId13"/>
    <p:sldId id="265" r:id="rId14"/>
    <p:sldId id="26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7" orient="horz" pos="142" userDrawn="1">
          <p15:clr>
            <a:srgbClr val="F26B43"/>
          </p15:clr>
        </p15:guide>
        <p15:guide id="8" orient="horz" pos="4088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pos="3795" userDrawn="1">
          <p15:clr>
            <a:srgbClr val="F26B43"/>
          </p15:clr>
        </p15:guide>
        <p15:guide id="11" pos="3885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817"/>
    <a:srgbClr val="B2B2B2"/>
    <a:srgbClr val="F2F2F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6837" autoAdjust="0"/>
  </p:normalViewPr>
  <p:slideViewPr>
    <p:cSldViewPr snapToGrid="0" showGuides="1">
      <p:cViewPr>
        <p:scale>
          <a:sx n="75" d="100"/>
          <a:sy n="75" d="100"/>
        </p:scale>
        <p:origin x="906" y="1146"/>
      </p:cViewPr>
      <p:guideLst>
        <p:guide orient="horz" pos="2160"/>
        <p:guide pos="3840"/>
        <p:guide pos="234"/>
        <p:guide pos="7469"/>
        <p:guide orient="horz" pos="754"/>
        <p:guide orient="horz" pos="142"/>
        <p:guide orient="horz" pos="4088"/>
        <p:guide orient="horz" pos="4020"/>
        <p:guide pos="3795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4E498-5334-42B8-B2F5-40D199FE9F06}" type="datetimeFigureOut">
              <a:rPr lang="de-DE" smtClean="0"/>
              <a:t>04.04.2022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319B9-9781-4667-B8F2-3A1CA2F35A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5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107035" y="4211342"/>
            <a:ext cx="12406070" cy="2631547"/>
            <a:chOff x="-107035" y="4230394"/>
            <a:chExt cx="12406070" cy="263154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273FDF9-5674-46AE-ACEF-5A93087A2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035" y="4230394"/>
              <a:ext cx="12406070" cy="2627606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3" r="19135"/>
            <a:stretch/>
          </p:blipFill>
          <p:spPr>
            <a:xfrm>
              <a:off x="6096000" y="4308478"/>
              <a:ext cx="2870201" cy="2553463"/>
            </a:xfrm>
            <a:prstGeom prst="rect">
              <a:avLst/>
            </a:prstGeom>
          </p:spPr>
        </p:pic>
      </p:grpSp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2649" y="1700404"/>
            <a:ext cx="11332190" cy="1157096"/>
          </a:xfrm>
        </p:spPr>
        <p:txBody>
          <a:bodyPr anchor="b"/>
          <a:lstStyle>
            <a:lvl1pPr>
              <a:lnSpc>
                <a:spcPct val="100000"/>
              </a:lnSpc>
              <a:defRPr sz="3400">
                <a:solidFill>
                  <a:srgbClr val="0050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  <a:br>
              <a:rPr lang="de-DE" noProof="0" dirty="0"/>
            </a:br>
            <a:r>
              <a:rPr lang="de-DE" noProof="0" dirty="0"/>
              <a:t>Test </a:t>
            </a:r>
            <a:r>
              <a:rPr lang="de-DE" noProof="0" dirty="0" err="1"/>
              <a:t>Test</a:t>
            </a:r>
            <a:r>
              <a:rPr lang="de-DE" noProof="0" dirty="0"/>
              <a:t> </a:t>
            </a:r>
            <a:r>
              <a:rPr lang="de-DE" noProof="0" dirty="0" err="1"/>
              <a:t>Test</a:t>
            </a:r>
            <a:endParaRPr lang="de-DE" noProof="0" dirty="0"/>
          </a:p>
        </p:txBody>
      </p:sp>
      <p:pic>
        <p:nvPicPr>
          <p:cNvPr id="7" name="Picture 7" descr="Logo IfB farbig mit Text - 2008 - groß">
            <a:extLst>
              <a:ext uri="{FF2B5EF4-FFF2-40B4-BE49-F238E27FC236}">
                <a16:creationId xmlns:a16="http://schemas.microsoft.com/office/drawing/2014/main" id="{EA6C1982-725D-409F-B264-AA86656C31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b="-1440"/>
          <a:stretch/>
        </p:blipFill>
        <p:spPr bwMode="auto">
          <a:xfrm>
            <a:off x="432000" y="221080"/>
            <a:ext cx="800000" cy="109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uh_logo_rgb_ppt">
            <a:extLst>
              <a:ext uri="{FF2B5EF4-FFF2-40B4-BE49-F238E27FC236}">
                <a16:creationId xmlns:a16="http://schemas.microsoft.com/office/drawing/2014/main" id="{4C672BA3-4E58-4F78-A29C-CD6A58F90A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996" y="216002"/>
            <a:ext cx="2581843" cy="7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79F08-6D65-42EC-8849-6DB70302F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2944621"/>
            <a:ext cx="11332191" cy="539750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Vorname </a:t>
            </a:r>
            <a:r>
              <a:rPr lang="de-DE" dirty="0" smtClean="0"/>
              <a:t>Nachname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E956D42-9594-4DA1-9D48-E2AF40A09F7F}"/>
              </a:ext>
            </a:extLst>
          </p:cNvPr>
          <p:cNvSpPr/>
          <p:nvPr userDrawn="1"/>
        </p:nvSpPr>
        <p:spPr bwMode="auto">
          <a:xfrm>
            <a:off x="-259383" y="3868039"/>
            <a:ext cx="12710766" cy="426720"/>
          </a:xfrm>
          <a:prstGeom prst="rect">
            <a:avLst/>
          </a:prstGeom>
          <a:solidFill>
            <a:srgbClr val="D3C817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76200" dir="5400000" sx="101000" sy="101000" algn="tl" rotWithShape="0">
              <a:prstClr val="black">
                <a:alpha val="37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9563C6C-22D9-4716-A44A-8DDEE4FF64BC}"/>
              </a:ext>
            </a:extLst>
          </p:cNvPr>
          <p:cNvSpPr/>
          <p:nvPr userDrawn="1"/>
        </p:nvSpPr>
        <p:spPr bwMode="auto">
          <a:xfrm>
            <a:off x="382464" y="3868039"/>
            <a:ext cx="11382375" cy="426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1" charset="-128"/>
              </a:rPr>
              <a:t>Art der Arbeit, </a:t>
            </a: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1" charset="-128"/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128907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107035" y="4216105"/>
            <a:ext cx="12406070" cy="2631547"/>
            <a:chOff x="-107035" y="4230394"/>
            <a:chExt cx="12406070" cy="263154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273FDF9-5674-46AE-ACEF-5A93087A2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7035" y="4230394"/>
              <a:ext cx="12406070" cy="2627606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3" r="19135"/>
            <a:stretch/>
          </p:blipFill>
          <p:spPr>
            <a:xfrm>
              <a:off x="6096000" y="4308478"/>
              <a:ext cx="2870201" cy="2553463"/>
            </a:xfrm>
            <a:prstGeom prst="rect">
              <a:avLst/>
            </a:prstGeom>
          </p:spPr>
        </p:pic>
      </p:grpSp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2649" y="1700404"/>
            <a:ext cx="11332189" cy="1157096"/>
          </a:xfrm>
        </p:spPr>
        <p:txBody>
          <a:bodyPr anchor="b"/>
          <a:lstStyle>
            <a:lvl1pPr>
              <a:lnSpc>
                <a:spcPct val="100000"/>
              </a:lnSpc>
              <a:defRPr sz="3400">
                <a:solidFill>
                  <a:srgbClr val="0050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Title English</a:t>
            </a:r>
          </a:p>
        </p:txBody>
      </p:sp>
      <p:pic>
        <p:nvPicPr>
          <p:cNvPr id="7" name="Picture 7" descr="Logo IfB farbig mit Text - 2008 - groß">
            <a:extLst>
              <a:ext uri="{FF2B5EF4-FFF2-40B4-BE49-F238E27FC236}">
                <a16:creationId xmlns:a16="http://schemas.microsoft.com/office/drawing/2014/main" id="{EA6C1982-725D-409F-B264-AA86656C31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b="27739"/>
          <a:stretch/>
        </p:blipFill>
        <p:spPr bwMode="auto">
          <a:xfrm>
            <a:off x="432000" y="221080"/>
            <a:ext cx="800000" cy="77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uh_logo_rgb_ppt">
            <a:extLst>
              <a:ext uri="{FF2B5EF4-FFF2-40B4-BE49-F238E27FC236}">
                <a16:creationId xmlns:a16="http://schemas.microsoft.com/office/drawing/2014/main" id="{4C672BA3-4E58-4F78-A29C-CD6A58F90A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996" y="216002"/>
            <a:ext cx="2581843" cy="7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79F08-6D65-42EC-8849-6DB70302F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2944621"/>
            <a:ext cx="11332963" cy="539750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First Name </a:t>
            </a:r>
            <a:r>
              <a:rPr lang="de-DE" dirty="0" err="1"/>
              <a:t>Name</a:t>
            </a:r>
            <a:r>
              <a:rPr lang="de-DE" dirty="0"/>
              <a:t>, Vorname Nachname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7594323-4135-498F-8C8C-9CC5B8C933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32000" y="134339"/>
            <a:ext cx="3731075" cy="106079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E956D42-9594-4DA1-9D48-E2AF40A09F7F}"/>
              </a:ext>
            </a:extLst>
          </p:cNvPr>
          <p:cNvSpPr/>
          <p:nvPr userDrawn="1"/>
        </p:nvSpPr>
        <p:spPr bwMode="auto">
          <a:xfrm>
            <a:off x="-259383" y="3868039"/>
            <a:ext cx="12710766" cy="426720"/>
          </a:xfrm>
          <a:prstGeom prst="rect">
            <a:avLst/>
          </a:prstGeom>
          <a:solidFill>
            <a:srgbClr val="D3C817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76200" dir="5400000" sx="101000" sy="101000" algn="tl" rotWithShape="0">
              <a:prstClr val="black">
                <a:alpha val="37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9563C6C-22D9-4716-A44A-8DDEE4FF64BC}"/>
              </a:ext>
            </a:extLst>
          </p:cNvPr>
          <p:cNvSpPr/>
          <p:nvPr userDrawn="1"/>
        </p:nvSpPr>
        <p:spPr bwMode="auto">
          <a:xfrm>
            <a:off x="382464" y="3868039"/>
            <a:ext cx="11382375" cy="4267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1" charset="-128"/>
              </a:rPr>
              <a:t>Event, City, Country, Date</a:t>
            </a:r>
          </a:p>
        </p:txBody>
      </p:sp>
    </p:spTree>
    <p:extLst>
      <p:ext uri="{BB962C8B-B14F-4D97-AF65-F5344CB8AC3E}">
        <p14:creationId xmlns:p14="http://schemas.microsoft.com/office/powerpoint/2010/main" val="24101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26311"/>
            <a:ext cx="10636252" cy="726207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196753"/>
            <a:ext cx="11484000" cy="5111973"/>
          </a:xfrm>
        </p:spPr>
        <p:txBody>
          <a:bodyPr/>
          <a:lstStyle>
            <a:lvl1pPr marL="342899" indent="-342899">
              <a:buFontTx/>
              <a:buBlip>
                <a:blip r:embed="rId2"/>
              </a:buBlip>
              <a:defRPr/>
            </a:lvl1pPr>
            <a:lvl2pPr marL="742951" indent="-285750">
              <a:buFontTx/>
              <a:buBlip>
                <a:blip r:embed="rId2"/>
              </a:buBlip>
              <a:defRPr/>
            </a:lvl2pPr>
            <a:lvl3pPr marL="1143001" indent="-228601">
              <a:buFontTx/>
              <a:buBlip>
                <a:blip r:embed="rId2"/>
              </a:buBlip>
              <a:defRPr/>
            </a:lvl3pPr>
            <a:lvl4pPr marL="1600201" indent="-228601">
              <a:buFontTx/>
              <a:buBlip>
                <a:blip r:embed="rId2"/>
              </a:buBlip>
              <a:defRPr/>
            </a:lvl4pPr>
            <a:lvl5pPr marL="2057401" indent="-228601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7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326311"/>
            <a:ext cx="10636252" cy="726207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193800"/>
            <a:ext cx="11484000" cy="5114926"/>
          </a:xfr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lIns="90000" tIns="46800" rIns="90000" bIns="46800"/>
          <a:lstStyle>
            <a:lvl1pPr marL="269875" indent="-269875">
              <a:buFontTx/>
              <a:buBlip>
                <a:blip r:embed="rId2"/>
              </a:buBlip>
              <a:defRPr sz="1600"/>
            </a:lvl1pPr>
            <a:lvl2pPr marL="538163" indent="-268288">
              <a:buFontTx/>
              <a:buBlip>
                <a:blip r:embed="rId2"/>
              </a:buBlip>
              <a:defRPr sz="1400"/>
            </a:lvl2pPr>
            <a:lvl3pPr marL="808038" indent="-269875">
              <a:buFontTx/>
              <a:buBlip>
                <a:blip r:embed="rId2"/>
              </a:buBlip>
              <a:defRPr sz="1200"/>
            </a:lvl3pPr>
            <a:lvl4pPr marL="1076325" indent="-268288">
              <a:buFontTx/>
              <a:buBlip>
                <a:blip r:embed="rId2"/>
              </a:buBlip>
              <a:defRPr sz="1200"/>
            </a:lvl4pPr>
            <a:lvl5pPr marL="1346200" indent="-269875">
              <a:buFontTx/>
              <a:buBlip>
                <a:blip r:embed="rId2"/>
              </a:buBlip>
              <a:defRPr sz="12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11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227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9969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4155621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2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3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15720"/>
            <a:ext cx="1041742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196753"/>
            <a:ext cx="11483382" cy="51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678036" y="6477000"/>
            <a:ext cx="2181963" cy="76200"/>
          </a:xfrm>
          <a:prstGeom prst="rect">
            <a:avLst/>
          </a:prstGeom>
          <a:solidFill>
            <a:srgbClr val="D3C817"/>
          </a:solidFill>
          <a:ln>
            <a:noFill/>
          </a:ln>
          <a:extLst/>
        </p:spPr>
        <p:txBody>
          <a:bodyPr wrap="none" anchor="ctr"/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 Sans Serif Std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075131" y="6553200"/>
            <a:ext cx="78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0" marR="0" lvl="0" indent="0" algn="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C1695-786C-410F-B762-EB0BCE43422E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itchFamily="34" charset="0"/>
              </a:rPr>
              <a:pPr marL="0" marR="0" lvl="0" indent="0" algn="r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itchFamily="34" charset="0"/>
            </a:endParaRPr>
          </a:p>
        </p:txBody>
      </p:sp>
      <p:pic>
        <p:nvPicPr>
          <p:cNvPr id="11272" name="Picture 8" descr="luh_logo_rgb_pp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" y="6537249"/>
            <a:ext cx="990379" cy="2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1127125" y="6551714"/>
            <a:ext cx="827244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itchFamily="34" charset="0"/>
              </a:rPr>
              <a:t>Vorname Nachname Referent |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itchFamily="34" charset="0"/>
              </a:rPr>
              <a:t>Art der Arbeit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CC7682-05E9-4909-AC20-B34FE67E0BAC}"/>
              </a:ext>
            </a:extLst>
          </p:cNvPr>
          <p:cNvSpPr txBox="1"/>
          <p:nvPr userDrawn="1"/>
        </p:nvSpPr>
        <p:spPr>
          <a:xfrm>
            <a:off x="9678035" y="6551714"/>
            <a:ext cx="1747471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itchFamily="34" charset="0"/>
              </a:rPr>
              <a:t>Hannover, 24.05.2019</a:t>
            </a:r>
          </a:p>
        </p:txBody>
      </p:sp>
      <p:pic>
        <p:nvPicPr>
          <p:cNvPr id="17" name="Picture 7" descr="Logo IfB farbig mit Text - 2008 - groß">
            <a:extLst>
              <a:ext uri="{FF2B5EF4-FFF2-40B4-BE49-F238E27FC236}">
                <a16:creationId xmlns:a16="http://schemas.microsoft.com/office/drawing/2014/main" id="{47239646-2759-4515-AACD-6DED3A2193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/>
          <a:stretch>
            <a:fillRect/>
          </a:stretch>
        </p:blipFill>
        <p:spPr bwMode="auto">
          <a:xfrm>
            <a:off x="10947985" y="252066"/>
            <a:ext cx="598295" cy="80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DD1C2E-AF06-4632-AE59-999A6E7781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821866" y="0"/>
            <a:ext cx="674137" cy="1877719"/>
          </a:xfrm>
          <a:prstGeom prst="rect">
            <a:avLst/>
          </a:prstGeom>
        </p:spPr>
      </p:pic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865A009-5A6F-4459-A82B-9AB82CFCD51C}"/>
              </a:ext>
            </a:extLst>
          </p:cNvPr>
          <p:cNvCxnSpPr>
            <a:cxnSpLocks/>
          </p:cNvCxnSpPr>
          <p:nvPr userDrawn="1"/>
        </p:nvCxnSpPr>
        <p:spPr>
          <a:xfrm>
            <a:off x="-868680" y="825122"/>
            <a:ext cx="625792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FAC62A5-AD54-4122-964E-2487A4B4BCBC}"/>
              </a:ext>
            </a:extLst>
          </p:cNvPr>
          <p:cNvCxnSpPr>
            <a:cxnSpLocks/>
          </p:cNvCxnSpPr>
          <p:nvPr userDrawn="1"/>
        </p:nvCxnSpPr>
        <p:spPr>
          <a:xfrm flipV="1">
            <a:off x="360000" y="-489458"/>
            <a:ext cx="0" cy="33012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1613AB3D-C560-4E17-8A52-7E1073709E11}"/>
              </a:ext>
            </a:extLst>
          </p:cNvPr>
          <p:cNvCxnSpPr>
            <a:cxnSpLocks/>
          </p:cNvCxnSpPr>
          <p:nvPr userDrawn="1"/>
        </p:nvCxnSpPr>
        <p:spPr>
          <a:xfrm>
            <a:off x="-240348" y="544849"/>
            <a:ext cx="0" cy="268843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51B5DEC7-2883-46AE-9E1E-98B43C84E474}"/>
              </a:ext>
            </a:extLst>
          </p:cNvPr>
          <p:cNvSpPr/>
          <p:nvPr userDrawn="1"/>
        </p:nvSpPr>
        <p:spPr>
          <a:xfrm>
            <a:off x="-868680" y="599441"/>
            <a:ext cx="413324" cy="21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2,3 cm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94C01C7-E6A2-41BD-93A1-FC2E635FD374}"/>
              </a:ext>
            </a:extLst>
          </p:cNvPr>
          <p:cNvCxnSpPr>
            <a:cxnSpLocks/>
          </p:cNvCxnSpPr>
          <p:nvPr userDrawn="1"/>
        </p:nvCxnSpPr>
        <p:spPr>
          <a:xfrm>
            <a:off x="-117915" y="-190131"/>
            <a:ext cx="455238" cy="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hteck 35">
            <a:extLst>
              <a:ext uri="{FF2B5EF4-FFF2-40B4-BE49-F238E27FC236}">
                <a16:creationId xmlns:a16="http://schemas.microsoft.com/office/drawing/2014/main" id="{452CB26F-F2A2-4918-8CE7-B7DCBFA9A1EF}"/>
              </a:ext>
            </a:extLst>
          </p:cNvPr>
          <p:cNvSpPr/>
          <p:nvPr userDrawn="1"/>
        </p:nvSpPr>
        <p:spPr>
          <a:xfrm>
            <a:off x="-71874" y="-436666"/>
            <a:ext cx="455239" cy="1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1,0 cm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F2280B3-481C-4026-8A40-983E34FE71AB}"/>
              </a:ext>
            </a:extLst>
          </p:cNvPr>
          <p:cNvCxnSpPr>
            <a:cxnSpLocks/>
          </p:cNvCxnSpPr>
          <p:nvPr userDrawn="1"/>
        </p:nvCxnSpPr>
        <p:spPr>
          <a:xfrm>
            <a:off x="-868680" y="1188000"/>
            <a:ext cx="625792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E569FA9F-50A2-4EE0-8B81-C2CBC2AB8F5B}"/>
              </a:ext>
            </a:extLst>
          </p:cNvPr>
          <p:cNvCxnSpPr>
            <a:cxnSpLocks/>
          </p:cNvCxnSpPr>
          <p:nvPr userDrawn="1"/>
        </p:nvCxnSpPr>
        <p:spPr>
          <a:xfrm>
            <a:off x="-240348" y="916959"/>
            <a:ext cx="0" cy="268843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F4CFBEAE-2B3A-4D21-AE63-781151CD5B37}"/>
              </a:ext>
            </a:extLst>
          </p:cNvPr>
          <p:cNvSpPr/>
          <p:nvPr userDrawn="1"/>
        </p:nvSpPr>
        <p:spPr>
          <a:xfrm>
            <a:off x="-868680" y="971551"/>
            <a:ext cx="413324" cy="21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3,3 cm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65ABFE82-678F-426A-B19E-23AFC1F68A7B}"/>
              </a:ext>
            </a:extLst>
          </p:cNvPr>
          <p:cNvCxnSpPr>
            <a:cxnSpLocks/>
          </p:cNvCxnSpPr>
          <p:nvPr userDrawn="1"/>
        </p:nvCxnSpPr>
        <p:spPr>
          <a:xfrm>
            <a:off x="-868680" y="6378233"/>
            <a:ext cx="625792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C1D5A8-5663-4C47-85DF-379BD24DFB84}"/>
              </a:ext>
            </a:extLst>
          </p:cNvPr>
          <p:cNvCxnSpPr>
            <a:cxnSpLocks/>
          </p:cNvCxnSpPr>
          <p:nvPr userDrawn="1"/>
        </p:nvCxnSpPr>
        <p:spPr>
          <a:xfrm>
            <a:off x="-240348" y="6097960"/>
            <a:ext cx="0" cy="268843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723F1127-6587-486F-94C8-6F01A77CD116}"/>
              </a:ext>
            </a:extLst>
          </p:cNvPr>
          <p:cNvSpPr/>
          <p:nvPr userDrawn="1"/>
        </p:nvSpPr>
        <p:spPr>
          <a:xfrm>
            <a:off x="-948690" y="6180492"/>
            <a:ext cx="529590" cy="215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17,7 cm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B0C018C2-7E07-4B8C-848F-242EE182776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44000" y="-489458"/>
            <a:ext cx="0" cy="33012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12911422-6AD6-443C-AD2D-45D45E39CCFB}"/>
              </a:ext>
            </a:extLst>
          </p:cNvPr>
          <p:cNvCxnSpPr>
            <a:cxnSpLocks/>
          </p:cNvCxnSpPr>
          <p:nvPr userDrawn="1"/>
        </p:nvCxnSpPr>
        <p:spPr>
          <a:xfrm>
            <a:off x="11376290" y="-190131"/>
            <a:ext cx="455238" cy="0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AC26DA5B-4267-4BE0-8E88-7D992BC8DE82}"/>
              </a:ext>
            </a:extLst>
          </p:cNvPr>
          <p:cNvSpPr/>
          <p:nvPr userDrawn="1"/>
        </p:nvSpPr>
        <p:spPr>
          <a:xfrm>
            <a:off x="11373436" y="-407285"/>
            <a:ext cx="455239" cy="144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de-DE" sz="1000" dirty="0">
                <a:solidFill>
                  <a:schemeClr val="accent2">
                    <a:lumMod val="75000"/>
                  </a:schemeClr>
                </a:solidFill>
              </a:rPr>
              <a:t>32,9 cm</a:t>
            </a:r>
          </a:p>
        </p:txBody>
      </p:sp>
      <p:sp>
        <p:nvSpPr>
          <p:cNvPr id="3" name="Textfeld 2"/>
          <p:cNvSpPr txBox="1"/>
          <p:nvPr userDrawn="1"/>
        </p:nvSpPr>
        <p:spPr>
          <a:xfrm rot="5400000">
            <a:off x="11324385" y="542618"/>
            <a:ext cx="807695" cy="226591"/>
          </a:xfrm>
          <a:prstGeom prst="rect">
            <a:avLst/>
          </a:prstGeom>
          <a:solidFill>
            <a:srgbClr val="D3C817"/>
          </a:solidFill>
          <a:ln>
            <a:noFill/>
          </a:ln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stud. Arbeit</a:t>
            </a:r>
            <a:endParaRPr lang="de-DE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8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59" r:id="rId4"/>
    <p:sldLayoutId id="2147483662" r:id="rId5"/>
    <p:sldLayoutId id="2147483663" r:id="rId6"/>
    <p:sldLayoutId id="2147483664" r:id="rId7"/>
    <p:sldLayoutId id="214748366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509B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5pPr>
      <a:lvl6pPr marL="45719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8pPr>
      <a:lvl9pPr marL="182880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1" charset="-128"/>
        </a:defRPr>
      </a:lvl9pPr>
    </p:titleStyle>
    <p:bodyStyle>
      <a:lvl1pPr marL="342899" indent="-342899" algn="l" rtl="0" eaLnBrk="1" fontAlgn="base" hangingPunct="1">
        <a:spcBef>
          <a:spcPct val="20000"/>
        </a:spcBef>
        <a:spcAft>
          <a:spcPct val="0"/>
        </a:spcAft>
        <a:buClr>
          <a:srgbClr val="00509B"/>
        </a:buClr>
        <a:buSzPct val="110000"/>
        <a:buFont typeface="Wingdings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1" indent="-285750" algn="l" rtl="0" eaLnBrk="1" fontAlgn="base" hangingPunct="1">
        <a:spcBef>
          <a:spcPct val="20000"/>
        </a:spcBef>
        <a:spcAft>
          <a:spcPct val="0"/>
        </a:spcAft>
        <a:buClr>
          <a:srgbClr val="00509B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1" indent="-228601" algn="l" rtl="0" eaLnBrk="1" fontAlgn="base" hangingPunct="1">
        <a:spcBef>
          <a:spcPct val="20000"/>
        </a:spcBef>
        <a:spcAft>
          <a:spcPct val="0"/>
        </a:spcAft>
        <a:buClr>
          <a:srgbClr val="00509B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1" indent="-228601" algn="l" rtl="0" eaLnBrk="1" fontAlgn="base" hangingPunct="1">
        <a:spcBef>
          <a:spcPct val="20000"/>
        </a:spcBef>
        <a:spcAft>
          <a:spcPct val="0"/>
        </a:spcAft>
        <a:buClr>
          <a:srgbClr val="00509B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1" indent="-228601" algn="l" rtl="0" eaLnBrk="1" fontAlgn="base" hangingPunct="1">
        <a:spcBef>
          <a:spcPct val="20000"/>
        </a:spcBef>
        <a:spcAft>
          <a:spcPct val="0"/>
        </a:spcAft>
        <a:buClr>
          <a:srgbClr val="00509B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1" indent="-22860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2" indent="-22860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1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92CF50-CBC7-47C0-8122-624FA0918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Vorlage zur Erstellung von </a:t>
            </a:r>
            <a:br>
              <a:rPr lang="de-DE" dirty="0"/>
            </a:br>
            <a:r>
              <a:rPr lang="de-DE" dirty="0" smtClean="0"/>
              <a:t>Vorträgen zu stud. Arbeiten am </a:t>
            </a:r>
            <a:r>
              <a:rPr lang="de-DE" dirty="0"/>
              <a:t>Institut für Baustoffe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9E6004-78C3-4BB5-A16D-B3548241F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Vorname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4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0207B-2C2D-405C-8A67-DDDEE433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ECC339EE-D16B-4CAA-899E-73F7BD55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977" y="1531938"/>
            <a:ext cx="4056063" cy="4849812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322D33C-C272-4C2A-8976-6839D59E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" y="1196974"/>
            <a:ext cx="707072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8288" indent="-268288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3913" indent="-28575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1900" indent="-22860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9888" indent="-22860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61938">
              <a:spcBef>
                <a:spcPct val="20000"/>
              </a:spcBef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Blip>
                <a:blip r:embed="rId3"/>
              </a:buBlip>
            </a:pPr>
            <a:r>
              <a:rPr lang="de-DE" altLang="de-DE" sz="1600" dirty="0"/>
              <a:t>Schriftgröße </a:t>
            </a:r>
            <a:r>
              <a:rPr lang="de-DE" altLang="de-DE" sz="1600" dirty="0" err="1"/>
              <a:t>Achsen+Beschriftung</a:t>
            </a:r>
            <a:r>
              <a:rPr lang="de-DE" altLang="de-DE" sz="1600" dirty="0"/>
              <a:t>: ca. 12 Pkt. Arial, schwarz</a:t>
            </a:r>
          </a:p>
          <a:p>
            <a:pPr>
              <a:buSzPct val="110000"/>
              <a:buBlip>
                <a:blip r:embed="rId3"/>
              </a:buBlip>
            </a:pPr>
            <a:r>
              <a:rPr lang="de-DE" altLang="de-DE" sz="1600" dirty="0"/>
              <a:t>Schriftgröße Legende (falls separat in </a:t>
            </a:r>
            <a:r>
              <a:rPr lang="de-DE" altLang="de-DE" sz="1600" dirty="0" err="1"/>
              <a:t>Powerpoint</a:t>
            </a:r>
            <a:r>
              <a:rPr lang="de-DE" altLang="de-DE" sz="1600" dirty="0"/>
              <a:t>): </a:t>
            </a:r>
            <a:br>
              <a:rPr lang="de-DE" altLang="de-DE" sz="1600" dirty="0"/>
            </a:br>
            <a:r>
              <a:rPr lang="de-DE" altLang="de-DE" sz="1600" dirty="0" err="1"/>
              <a:t>ca</a:t>
            </a:r>
            <a:r>
              <a:rPr lang="de-DE" altLang="de-DE" sz="1600" dirty="0"/>
              <a:t> 14 Pkt., Arial, schwarz</a:t>
            </a:r>
          </a:p>
          <a:p>
            <a:pPr>
              <a:buSzPct val="110000"/>
              <a:buBlip>
                <a:blip r:embed="rId3"/>
              </a:buBlip>
            </a:pPr>
            <a:r>
              <a:rPr lang="de-DE" altLang="de-DE" sz="1600" dirty="0"/>
              <a:t>Diagrammhintergrund: weiß</a:t>
            </a:r>
          </a:p>
          <a:p>
            <a:pPr>
              <a:buSzPct val="110000"/>
              <a:buBlip>
                <a:blip r:embed="rId3"/>
              </a:buBlip>
            </a:pPr>
            <a:r>
              <a:rPr lang="de-DE" altLang="de-DE" sz="1600" dirty="0"/>
              <a:t>Diagramm-Box: grau (RGB=221/221/221)</a:t>
            </a:r>
          </a:p>
        </p:txBody>
      </p:sp>
      <p:sp>
        <p:nvSpPr>
          <p:cNvPr id="7" name="Text Box 71">
            <a:extLst>
              <a:ext uri="{FF2B5EF4-FFF2-40B4-BE49-F238E27FC236}">
                <a16:creationId xmlns:a16="http://schemas.microsoft.com/office/drawing/2014/main" id="{54F1EE15-8764-44C7-9583-CFFE9D7C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895600"/>
            <a:ext cx="3230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Farben für Datenpunkte/Kurven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B5CE7CDC-B35B-4DC7-A5B0-DC2A2932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3216910"/>
            <a:ext cx="3448050" cy="3164838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/>
            </a:solidFill>
          </a:ln>
          <a:effectLst/>
        </p:spPr>
        <p:txBody>
          <a:bodyPr wrap="square">
            <a:no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gute Differenzierbarkeit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bevorzugt Grundfarben (100 %)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jedoch: gutes Kontrastverhältnis sicherstellen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Datenpunkte möglichst als nicht gefüllte Punkte (=doppelte Kontur)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für jede Kurve ein Symbol und eine Farbe → blaue Quadrate, grüne Kreise, ….</a:t>
            </a:r>
          </a:p>
        </p:txBody>
      </p:sp>
      <p:sp>
        <p:nvSpPr>
          <p:cNvPr id="14" name="Text Box 71">
            <a:extLst>
              <a:ext uri="{FF2B5EF4-FFF2-40B4-BE49-F238E27FC236}">
                <a16:creationId xmlns:a16="http://schemas.microsoft.com/office/drawing/2014/main" id="{1195A8E4-10A7-4155-B66F-20BA2B36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2" y="1185863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Diagrammtitel:</a:t>
            </a:r>
          </a:p>
        </p:txBody>
      </p:sp>
      <p:pic>
        <p:nvPicPr>
          <p:cNvPr id="15" name="Picture 35" descr="Vorlage">
            <a:extLst>
              <a:ext uri="{FF2B5EF4-FFF2-40B4-BE49-F238E27FC236}">
                <a16:creationId xmlns:a16="http://schemas.microsoft.com/office/drawing/2014/main" id="{EFD7CC29-E281-4105-8A61-9F42806CC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/>
          <a:stretch>
            <a:fillRect/>
          </a:stretch>
        </p:blipFill>
        <p:spPr bwMode="auto">
          <a:xfrm>
            <a:off x="7856540" y="1638300"/>
            <a:ext cx="3913187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6">
            <a:extLst>
              <a:ext uri="{FF2B5EF4-FFF2-40B4-BE49-F238E27FC236}">
                <a16:creationId xmlns:a16="http://schemas.microsoft.com/office/drawing/2014/main" id="{BFF00B38-7B17-4892-9F71-002C7F455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7" y="5691188"/>
            <a:ext cx="93663" cy="93662"/>
          </a:xfrm>
          <a:prstGeom prst="rect">
            <a:avLst/>
          </a:prstGeom>
          <a:solidFill>
            <a:schemeClr val="bg1"/>
          </a:solidFill>
          <a:ln w="38100">
            <a:solidFill>
              <a:srgbClr val="5A6E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Text Box 37">
            <a:extLst>
              <a:ext uri="{FF2B5EF4-FFF2-40B4-BE49-F238E27FC236}">
                <a16:creationId xmlns:a16="http://schemas.microsoft.com/office/drawing/2014/main" id="{80FD919A-5C6C-4CC8-915C-D8EB7823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7" y="5580063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/>
              <a:t>Legende</a:t>
            </a: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13C25872-ADCC-404F-A463-C58B8C9F1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7" y="5862638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Legende</a:t>
            </a:r>
          </a:p>
        </p:txBody>
      </p:sp>
      <p:sp>
        <p:nvSpPr>
          <p:cNvPr id="19" name="Oval 40">
            <a:extLst>
              <a:ext uri="{FF2B5EF4-FFF2-40B4-BE49-F238E27FC236}">
                <a16:creationId xmlns:a16="http://schemas.microsoft.com/office/drawing/2014/main" id="{CD94888F-0C73-4E53-81D8-C0D33B2F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7" y="6006783"/>
            <a:ext cx="109537" cy="1016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accent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AutoShape 41">
            <a:extLst>
              <a:ext uri="{FF2B5EF4-FFF2-40B4-BE49-F238E27FC236}">
                <a16:creationId xmlns:a16="http://schemas.microsoft.com/office/drawing/2014/main" id="{1808619E-AF6E-4549-828C-4CF4297BE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27" y="5676900"/>
            <a:ext cx="117475" cy="117475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306183D-A4D3-4AFE-BED3-724629A56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2190" y="5580063"/>
            <a:ext cx="873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Legende</a:t>
            </a:r>
          </a:p>
        </p:txBody>
      </p:sp>
      <p:sp>
        <p:nvSpPr>
          <p:cNvPr id="22" name="Rechteck: obere Ecken, eine abgerundet, eine abgeschnitten 21">
            <a:extLst>
              <a:ext uri="{FF2B5EF4-FFF2-40B4-BE49-F238E27FC236}">
                <a16:creationId xmlns:a16="http://schemas.microsoft.com/office/drawing/2014/main" id="{DC73132D-5D15-4602-8C9B-36899C42D15C}"/>
              </a:ext>
            </a:extLst>
          </p:cNvPr>
          <p:cNvSpPr/>
          <p:nvPr/>
        </p:nvSpPr>
        <p:spPr bwMode="auto">
          <a:xfrm flipH="1">
            <a:off x="7800975" y="1196975"/>
            <a:ext cx="4056063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Diagramm-Titel</a:t>
            </a:r>
          </a:p>
        </p:txBody>
      </p:sp>
      <p:sp>
        <p:nvSpPr>
          <p:cNvPr id="23" name="Rechteck: obere Ecken, eine abgerundet, eine abgeschnitten 22">
            <a:extLst>
              <a:ext uri="{FF2B5EF4-FFF2-40B4-BE49-F238E27FC236}">
                <a16:creationId xmlns:a16="http://schemas.microsoft.com/office/drawing/2014/main" id="{DD927927-050C-423C-A9D3-2783677C715B}"/>
              </a:ext>
            </a:extLst>
          </p:cNvPr>
          <p:cNvSpPr/>
          <p:nvPr/>
        </p:nvSpPr>
        <p:spPr bwMode="auto">
          <a:xfrm flipH="1">
            <a:off x="371475" y="2864259"/>
            <a:ext cx="3448050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Kurven und Datenpunkte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71ACC560-5BA4-4217-BDC2-4917AC66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881" y="3216909"/>
            <a:ext cx="3720784" cy="3164839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/>
            </a:solidFill>
          </a:ln>
          <a:effectLst/>
        </p:spPr>
        <p:txBody>
          <a:bodyPr wrap="square">
            <a:no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Datenkurven dicker als Achsen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Achsen dicker als Hilfslinien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je nach Bedarf: dünne Hilfslinien im Diagramm</a:t>
            </a:r>
          </a:p>
          <a:p>
            <a:pPr marL="285750" indent="-285750" eaLnBrk="1" hangingPunct="1">
              <a:spcBef>
                <a:spcPct val="20000"/>
              </a:spcBef>
              <a:buSzPct val="110000"/>
              <a:buBlip>
                <a:blip r:embed="rId3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Achsenskalierung innen</a:t>
            </a:r>
          </a:p>
        </p:txBody>
      </p:sp>
      <p:sp>
        <p:nvSpPr>
          <p:cNvPr id="25" name="Rechteck: obere Ecken, eine abgerundet, eine abgeschnitten 24">
            <a:extLst>
              <a:ext uri="{FF2B5EF4-FFF2-40B4-BE49-F238E27FC236}">
                <a16:creationId xmlns:a16="http://schemas.microsoft.com/office/drawing/2014/main" id="{407CA05D-46A6-4BBD-8C0B-47A69CFF1C6C}"/>
              </a:ext>
            </a:extLst>
          </p:cNvPr>
          <p:cNvSpPr/>
          <p:nvPr/>
        </p:nvSpPr>
        <p:spPr bwMode="auto">
          <a:xfrm flipH="1">
            <a:off x="3992879" y="2864259"/>
            <a:ext cx="3720784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Achsen und Linien</a:t>
            </a:r>
          </a:p>
        </p:txBody>
      </p:sp>
    </p:spTree>
    <p:extLst>
      <p:ext uri="{BB962C8B-B14F-4D97-AF65-F5344CB8AC3E}">
        <p14:creationId xmlns:p14="http://schemas.microsoft.com/office/powerpoint/2010/main" val="210211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0207B-2C2D-405C-8A67-DDDEE433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 (Fortsetzung)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ECC339EE-D16B-4CAA-899E-73F7BD55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531938"/>
            <a:ext cx="5411795" cy="4849812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71">
            <a:extLst>
              <a:ext uri="{FF2B5EF4-FFF2-40B4-BE49-F238E27FC236}">
                <a16:creationId xmlns:a16="http://schemas.microsoft.com/office/drawing/2014/main" id="{1195A8E4-10A7-4155-B66F-20BA2B36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1" y="1185863"/>
            <a:ext cx="1609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Diagrammtitel:</a:t>
            </a:r>
          </a:p>
        </p:txBody>
      </p:sp>
      <p:sp>
        <p:nvSpPr>
          <p:cNvPr id="22" name="Rechteck: obere Ecken, eine abgerundet, eine abgeschnitten 21">
            <a:extLst>
              <a:ext uri="{FF2B5EF4-FFF2-40B4-BE49-F238E27FC236}">
                <a16:creationId xmlns:a16="http://schemas.microsoft.com/office/drawing/2014/main" id="{DC73132D-5D15-4602-8C9B-36899C42D15C}"/>
              </a:ext>
            </a:extLst>
          </p:cNvPr>
          <p:cNvSpPr/>
          <p:nvPr/>
        </p:nvSpPr>
        <p:spPr bwMode="auto">
          <a:xfrm flipH="1">
            <a:off x="371475" y="1196975"/>
            <a:ext cx="5411791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Diagramm-Titel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C2A8F4D-9B6E-444C-90F5-691F2D1B2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"/>
          <a:stretch/>
        </p:blipFill>
        <p:spPr>
          <a:xfrm>
            <a:off x="526228" y="1611651"/>
            <a:ext cx="5151178" cy="4718008"/>
          </a:xfrm>
          <a:prstGeom prst="rect">
            <a:avLst/>
          </a:prstGeom>
        </p:spPr>
      </p:pic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6DB12ED-5B02-46BE-B67D-F1C256F1C146}"/>
              </a:ext>
            </a:extLst>
          </p:cNvPr>
          <p:cNvCxnSpPr>
            <a:cxnSpLocks/>
          </p:cNvCxnSpPr>
          <p:nvPr/>
        </p:nvCxnSpPr>
        <p:spPr bwMode="auto">
          <a:xfrm flipH="1">
            <a:off x="1482731" y="1808162"/>
            <a:ext cx="3860800" cy="38639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9D5079BC-5718-42CE-8705-A04351BF0330}"/>
              </a:ext>
            </a:extLst>
          </p:cNvPr>
          <p:cNvSpPr/>
          <p:nvPr/>
        </p:nvSpPr>
        <p:spPr bwMode="auto">
          <a:xfrm rot="18926712">
            <a:off x="2668567" y="3652375"/>
            <a:ext cx="1381172" cy="3374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quadratisch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CE4F94E-5A21-4EEF-94FB-8F64DF4DDBB6}"/>
              </a:ext>
            </a:extLst>
          </p:cNvPr>
          <p:cNvCxnSpPr>
            <a:cxnSpLocks/>
          </p:cNvCxnSpPr>
          <p:nvPr/>
        </p:nvCxnSpPr>
        <p:spPr bwMode="auto">
          <a:xfrm flipH="1">
            <a:off x="1539879" y="2371813"/>
            <a:ext cx="558800" cy="596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601535E8-82C0-45D8-8D6A-C4A2C8C42694}"/>
              </a:ext>
            </a:extLst>
          </p:cNvPr>
          <p:cNvSpPr/>
          <p:nvPr/>
        </p:nvSpPr>
        <p:spPr bwMode="auto">
          <a:xfrm>
            <a:off x="2139129" y="2133687"/>
            <a:ext cx="2114573" cy="33747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Hilfsstriche innen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578CCD5-90BF-4A44-9F78-4B81A39178FD}"/>
              </a:ext>
            </a:extLst>
          </p:cNvPr>
          <p:cNvSpPr/>
          <p:nvPr/>
        </p:nvSpPr>
        <p:spPr bwMode="auto">
          <a:xfrm>
            <a:off x="6096000" y="4899025"/>
            <a:ext cx="5689600" cy="19589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siehe Origin-Design-Template:</a:t>
            </a:r>
            <a:b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</a:b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„LUH_2er_lin_lin“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>
                <a:latin typeface="Arial" charset="0"/>
                <a:ea typeface="ＭＳ Ｐゴシック" pitchFamily="1" charset="-128"/>
              </a:rPr>
              <a:t>oder</a:t>
            </a:r>
            <a:br>
              <a:rPr lang="de-DE" sz="2400" dirty="0">
                <a:latin typeface="Arial" charset="0"/>
                <a:ea typeface="ＭＳ Ｐゴシック" pitchFamily="1" charset="-128"/>
              </a:rPr>
            </a:br>
            <a:r>
              <a:rPr lang="de-DE" sz="2400" dirty="0">
                <a:latin typeface="Arial" charset="0"/>
                <a:ea typeface="ＭＳ Ｐゴシック" pitchFamily="1" charset="-128"/>
              </a:rPr>
              <a:t>„LUH_2er_log_log“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3C1288A-2871-4861-A9B6-75484746B1A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84890" y="1707400"/>
            <a:ext cx="585032" cy="3134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2FFF2B7-CC5C-4FDB-9D82-F53644976249}"/>
              </a:ext>
            </a:extLst>
          </p:cNvPr>
          <p:cNvSpPr/>
          <p:nvPr/>
        </p:nvSpPr>
        <p:spPr bwMode="auto">
          <a:xfrm>
            <a:off x="6010372" y="1782766"/>
            <a:ext cx="5133878" cy="589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Dateiname inkl. Dateiendung mittels derer Diagramm erzeugt wurde</a:t>
            </a:r>
          </a:p>
        </p:txBody>
      </p:sp>
    </p:spTree>
    <p:extLst>
      <p:ext uri="{BB962C8B-B14F-4D97-AF65-F5344CB8AC3E}">
        <p14:creationId xmlns:p14="http://schemas.microsoft.com/office/powerpoint/2010/main" val="170290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86635D9-04FB-4F31-9692-67560A43BCA7}"/>
              </a:ext>
            </a:extLst>
          </p:cNvPr>
          <p:cNvSpPr/>
          <p:nvPr/>
        </p:nvSpPr>
        <p:spPr bwMode="auto">
          <a:xfrm>
            <a:off x="383365" y="1556974"/>
            <a:ext cx="5641198" cy="46072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</a:pPr>
            <a:endParaRPr lang="de-DE" sz="16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921FA4-6191-4051-8BC5-75ACE496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für 2 Diagramme nebeneinander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39ACFA-9D28-4D70-9ACB-0F16B028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"/>
          <a:stretch/>
        </p:blipFill>
        <p:spPr>
          <a:xfrm>
            <a:off x="581728" y="1596566"/>
            <a:ext cx="4928729" cy="4505784"/>
          </a:xfrm>
          <a:prstGeom prst="rect">
            <a:avLst/>
          </a:prstGeom>
        </p:spPr>
      </p:pic>
      <p:sp>
        <p:nvSpPr>
          <p:cNvPr id="6" name="Rechteck: obere Ecken, eine abgerundet, eine abgeschnitten 5">
            <a:extLst>
              <a:ext uri="{FF2B5EF4-FFF2-40B4-BE49-F238E27FC236}">
                <a16:creationId xmlns:a16="http://schemas.microsoft.com/office/drawing/2014/main" id="{133B87BD-D2CC-47AD-95D8-0486AAEC6ACB}"/>
              </a:ext>
            </a:extLst>
          </p:cNvPr>
          <p:cNvSpPr/>
          <p:nvPr/>
        </p:nvSpPr>
        <p:spPr bwMode="auto">
          <a:xfrm flipH="1">
            <a:off x="383365" y="1196975"/>
            <a:ext cx="5641197" cy="359999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Diagramm in grauer Box mit Rand zentrieren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DCD28F1-3F02-4AFD-AC46-7C0D503010FF}"/>
              </a:ext>
            </a:extLst>
          </p:cNvPr>
          <p:cNvSpPr/>
          <p:nvPr/>
        </p:nvSpPr>
        <p:spPr bwMode="auto">
          <a:xfrm>
            <a:off x="6167439" y="1556974"/>
            <a:ext cx="5689600" cy="460728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</a:pPr>
            <a:endParaRPr lang="de-DE" sz="1600" dirty="0"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30D250-5F40-4F38-8DC0-BE515DC41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"/>
          <a:stretch/>
        </p:blipFill>
        <p:spPr>
          <a:xfrm>
            <a:off x="6476030" y="1596566"/>
            <a:ext cx="4928729" cy="4505784"/>
          </a:xfrm>
          <a:prstGeom prst="rect">
            <a:avLst/>
          </a:prstGeom>
        </p:spPr>
      </p:pic>
      <p:sp>
        <p:nvSpPr>
          <p:cNvPr id="11" name="Rechteck: obere Ecken, eine abgerundet, eine abgeschnitten 10">
            <a:extLst>
              <a:ext uri="{FF2B5EF4-FFF2-40B4-BE49-F238E27FC236}">
                <a16:creationId xmlns:a16="http://schemas.microsoft.com/office/drawing/2014/main" id="{7318E96C-86CE-4FC9-BAE8-422867502DAB}"/>
              </a:ext>
            </a:extLst>
          </p:cNvPr>
          <p:cNvSpPr/>
          <p:nvPr/>
        </p:nvSpPr>
        <p:spPr bwMode="auto">
          <a:xfrm flipH="1">
            <a:off x="6167439" y="1196975"/>
            <a:ext cx="5689599" cy="359999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Diagramm 2</a:t>
            </a:r>
          </a:p>
        </p:txBody>
      </p:sp>
    </p:spTree>
    <p:extLst>
      <p:ext uri="{BB962C8B-B14F-4D97-AF65-F5344CB8AC3E}">
        <p14:creationId xmlns:p14="http://schemas.microsoft.com/office/powerpoint/2010/main" val="180815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2C317-04D1-4D73-AA05-37AAC9FF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Schematische Darstellungen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20581332-4ECA-4D25-8B34-1E76BAD61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0" y="1196975"/>
            <a:ext cx="8331200" cy="5038725"/>
          </a:xfrm>
          <a:prstGeom prst="rect">
            <a:avLst/>
          </a:prstGeom>
          <a:solidFill>
            <a:srgbClr val="F2F2F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C8A204-1587-4C10-8FCC-432810AB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50" y="1355725"/>
            <a:ext cx="7680325" cy="4695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8576F5AF-D201-4707-B065-44DE4C219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237" y="3744913"/>
            <a:ext cx="75406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8D85CAC-E890-4B5E-96C6-CB932E42E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775" y="3784600"/>
            <a:ext cx="1612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cs typeface="Arial" panose="020B0604020202020204" pitchFamily="34" charset="0"/>
              </a:rPr>
              <a:t>Abstand z von der</a:t>
            </a:r>
          </a:p>
          <a:p>
            <a:r>
              <a:rPr lang="de-DE" altLang="de-DE" sz="1400">
                <a:cs typeface="Arial" panose="020B0604020202020204" pitchFamily="34" charset="0"/>
              </a:rPr>
              <a:t>Partikeloberfläche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4CA9753-D944-4106-90D8-B7BBA2810B9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91732" y="3588544"/>
            <a:ext cx="2687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400" dirty="0">
                <a:cs typeface="Arial" panose="020B0604020202020204" pitchFamily="34" charset="0"/>
              </a:rPr>
              <a:t>Wechselwirkungsenergie </a:t>
            </a:r>
            <a:r>
              <a:rPr lang="de-DE" altLang="de-DE" sz="1400" dirty="0" err="1">
                <a:cs typeface="Arial" panose="020B0604020202020204" pitchFamily="34" charset="0"/>
              </a:rPr>
              <a:t>V</a:t>
            </a:r>
            <a:r>
              <a:rPr lang="de-DE" altLang="de-DE" sz="1400" baseline="-25000" dirty="0" err="1">
                <a:cs typeface="Arial" panose="020B0604020202020204" pitchFamily="34" charset="0"/>
              </a:rPr>
              <a:t>tot</a:t>
            </a:r>
            <a:r>
              <a:rPr lang="de-DE" altLang="de-DE" sz="1400" dirty="0">
                <a:cs typeface="Arial" panose="020B0604020202020204" pitchFamily="34" charset="0"/>
              </a:rPr>
              <a:t> [J]</a:t>
            </a:r>
            <a:endParaRPr lang="el-GR" altLang="de-DE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8FF1551-2E49-43E5-AA46-2D5EB1095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5762" y="1362075"/>
            <a:ext cx="0" cy="46894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0501BBD-C24D-4E93-ABCA-3FD2AC4264AB}"/>
              </a:ext>
            </a:extLst>
          </p:cNvPr>
          <p:cNvSpPr>
            <a:spLocks/>
          </p:cNvSpPr>
          <p:nvPr/>
        </p:nvSpPr>
        <p:spPr bwMode="auto">
          <a:xfrm>
            <a:off x="2020525" y="1514475"/>
            <a:ext cx="5638800" cy="2209800"/>
          </a:xfrm>
          <a:custGeom>
            <a:avLst/>
            <a:gdLst>
              <a:gd name="T0" fmla="*/ 0 w 3552"/>
              <a:gd name="T1" fmla="*/ 0 h 1392"/>
              <a:gd name="T2" fmla="*/ 906 w 3552"/>
              <a:gd name="T3" fmla="*/ 738 h 1392"/>
              <a:gd name="T4" fmla="*/ 1602 w 3552"/>
              <a:gd name="T5" fmla="*/ 1128 h 1392"/>
              <a:gd name="T6" fmla="*/ 2386 w 3552"/>
              <a:gd name="T7" fmla="*/ 1337 h 1392"/>
              <a:gd name="T8" fmla="*/ 3552 w 3552"/>
              <a:gd name="T9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52" h="1392">
                <a:moveTo>
                  <a:pt x="0" y="0"/>
                </a:moveTo>
                <a:cubicBezTo>
                  <a:pt x="150" y="123"/>
                  <a:pt x="639" y="550"/>
                  <a:pt x="906" y="738"/>
                </a:cubicBezTo>
                <a:cubicBezTo>
                  <a:pt x="1173" y="926"/>
                  <a:pt x="1355" y="1028"/>
                  <a:pt x="1602" y="1128"/>
                </a:cubicBezTo>
                <a:cubicBezTo>
                  <a:pt x="1849" y="1228"/>
                  <a:pt x="2061" y="1293"/>
                  <a:pt x="2386" y="1337"/>
                </a:cubicBezTo>
                <a:cubicBezTo>
                  <a:pt x="2711" y="1381"/>
                  <a:pt x="3309" y="1381"/>
                  <a:pt x="3552" y="1392"/>
                </a:cubicBezTo>
              </a:path>
            </a:pathLst>
          </a:custGeom>
          <a:noFill/>
          <a:ln w="57150" cap="rnd" cmpd="sng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25047AD2-658C-4C5D-9D72-28856C57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50" y="1541463"/>
            <a:ext cx="8114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cs typeface="Arial" panose="020B0604020202020204" pitchFamily="34" charset="0"/>
              </a:rPr>
              <a:t>LUH-rot</a:t>
            </a:r>
            <a:endParaRPr lang="de-DE" altLang="de-DE" sz="1400" dirty="0">
              <a:cs typeface="Arial" panose="020B0604020202020204" pitchFamily="34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2772F57F-F601-43E9-89BD-239C7A5413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0750" y="1741488"/>
            <a:ext cx="752475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0CCE68-5514-4158-ACEA-9157AABFCF63}"/>
              </a:ext>
            </a:extLst>
          </p:cNvPr>
          <p:cNvSpPr>
            <a:spLocks/>
          </p:cNvSpPr>
          <p:nvPr/>
        </p:nvSpPr>
        <p:spPr bwMode="auto">
          <a:xfrm>
            <a:off x="1407750" y="3751263"/>
            <a:ext cx="4781550" cy="2266950"/>
          </a:xfrm>
          <a:custGeom>
            <a:avLst/>
            <a:gdLst>
              <a:gd name="T0" fmla="*/ 0 w 3012"/>
              <a:gd name="T1" fmla="*/ 1428 h 1428"/>
              <a:gd name="T2" fmla="*/ 480 w 3012"/>
              <a:gd name="T3" fmla="*/ 864 h 1428"/>
              <a:gd name="T4" fmla="*/ 1062 w 3012"/>
              <a:gd name="T5" fmla="*/ 390 h 1428"/>
              <a:gd name="T6" fmla="*/ 1992 w 3012"/>
              <a:gd name="T7" fmla="*/ 78 h 1428"/>
              <a:gd name="T8" fmla="*/ 3012 w 3012"/>
              <a:gd name="T9" fmla="*/ 0 h 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12" h="1428">
                <a:moveTo>
                  <a:pt x="0" y="1428"/>
                </a:moveTo>
                <a:cubicBezTo>
                  <a:pt x="80" y="1334"/>
                  <a:pt x="303" y="1037"/>
                  <a:pt x="480" y="864"/>
                </a:cubicBezTo>
                <a:cubicBezTo>
                  <a:pt x="657" y="691"/>
                  <a:pt x="810" y="521"/>
                  <a:pt x="1062" y="390"/>
                </a:cubicBezTo>
                <a:cubicBezTo>
                  <a:pt x="1314" y="259"/>
                  <a:pt x="1667" y="143"/>
                  <a:pt x="1992" y="78"/>
                </a:cubicBezTo>
                <a:cubicBezTo>
                  <a:pt x="2317" y="13"/>
                  <a:pt x="2661" y="9"/>
                  <a:pt x="3012" y="0"/>
                </a:cubicBezTo>
              </a:path>
            </a:pathLst>
          </a:custGeom>
          <a:noFill/>
          <a:ln w="44450" cap="flat" cmpd="sng">
            <a:solidFill>
              <a:schemeClr val="accent6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E46964D-A037-4B19-81CD-E6DDFBAD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487" y="4548188"/>
            <a:ext cx="10005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cs typeface="Arial" panose="020B0604020202020204" pitchFamily="34" charset="0"/>
              </a:rPr>
              <a:t>LUH-Grün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E89DF301-E7F5-41B7-B556-A01548A1F7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7650" y="4341813"/>
            <a:ext cx="477837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7791D51-B41B-48FF-A164-70C5509FC41A}"/>
              </a:ext>
            </a:extLst>
          </p:cNvPr>
          <p:cNvSpPr>
            <a:spLocks/>
          </p:cNvSpPr>
          <p:nvPr/>
        </p:nvSpPr>
        <p:spPr bwMode="auto">
          <a:xfrm>
            <a:off x="1045800" y="1531938"/>
            <a:ext cx="6267450" cy="2292350"/>
          </a:xfrm>
          <a:custGeom>
            <a:avLst/>
            <a:gdLst>
              <a:gd name="T0" fmla="*/ 0 w 3948"/>
              <a:gd name="T1" fmla="*/ 0 h 1444"/>
              <a:gd name="T2" fmla="*/ 270 w 3948"/>
              <a:gd name="T3" fmla="*/ 1212 h 1444"/>
              <a:gd name="T4" fmla="*/ 1094 w 3948"/>
              <a:gd name="T5" fmla="*/ 1393 h 1444"/>
              <a:gd name="T6" fmla="*/ 2189 w 3948"/>
              <a:gd name="T7" fmla="*/ 1393 h 1444"/>
              <a:gd name="T8" fmla="*/ 3113 w 3948"/>
              <a:gd name="T9" fmla="*/ 1390 h 1444"/>
              <a:gd name="T10" fmla="*/ 3948 w 3948"/>
              <a:gd name="T11" fmla="*/ 1392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8" h="1444">
                <a:moveTo>
                  <a:pt x="0" y="0"/>
                </a:moveTo>
                <a:cubicBezTo>
                  <a:pt x="45" y="201"/>
                  <a:pt x="88" y="980"/>
                  <a:pt x="270" y="1212"/>
                </a:cubicBezTo>
                <a:cubicBezTo>
                  <a:pt x="452" y="1444"/>
                  <a:pt x="710" y="1390"/>
                  <a:pt x="1094" y="1393"/>
                </a:cubicBezTo>
                <a:cubicBezTo>
                  <a:pt x="1463" y="1396"/>
                  <a:pt x="1713" y="1393"/>
                  <a:pt x="2189" y="1393"/>
                </a:cubicBezTo>
                <a:cubicBezTo>
                  <a:pt x="2525" y="1393"/>
                  <a:pt x="2820" y="1390"/>
                  <a:pt x="3113" y="1390"/>
                </a:cubicBezTo>
                <a:cubicBezTo>
                  <a:pt x="3406" y="1390"/>
                  <a:pt x="3774" y="1392"/>
                  <a:pt x="3948" y="1392"/>
                </a:cubicBezTo>
              </a:path>
            </a:pathLst>
          </a:custGeom>
          <a:noFill/>
          <a:ln w="44450" cap="flat" cmpd="sng">
            <a:solidFill>
              <a:srgbClr val="4D4D4D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E3D8AFD-B698-4836-8E09-2163B876E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900" y="2208213"/>
            <a:ext cx="8723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cs typeface="Arial" panose="020B0604020202020204" pitchFamily="34" charset="0"/>
              </a:rPr>
              <a:t>Schwarz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50FF3E2F-455E-467C-B1E7-3B6889557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5200" y="2413000"/>
            <a:ext cx="2425700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5582800-82ED-4B42-95DE-A90147545B5B}"/>
              </a:ext>
            </a:extLst>
          </p:cNvPr>
          <p:cNvSpPr>
            <a:spLocks/>
          </p:cNvSpPr>
          <p:nvPr/>
        </p:nvSpPr>
        <p:spPr bwMode="auto">
          <a:xfrm>
            <a:off x="1055325" y="1522413"/>
            <a:ext cx="6629400" cy="3641725"/>
          </a:xfrm>
          <a:custGeom>
            <a:avLst/>
            <a:gdLst>
              <a:gd name="T0" fmla="*/ 0 w 4176"/>
              <a:gd name="T1" fmla="*/ 0 h 2294"/>
              <a:gd name="T2" fmla="*/ 150 w 4176"/>
              <a:gd name="T3" fmla="*/ 1764 h 2294"/>
              <a:gd name="T4" fmla="*/ 390 w 4176"/>
              <a:gd name="T5" fmla="*/ 2292 h 2294"/>
              <a:gd name="T6" fmla="*/ 720 w 4176"/>
              <a:gd name="T7" fmla="*/ 1776 h 2294"/>
              <a:gd name="T8" fmla="*/ 1134 w 4176"/>
              <a:gd name="T9" fmla="*/ 858 h 2294"/>
              <a:gd name="T10" fmla="*/ 2178 w 4176"/>
              <a:gd name="T11" fmla="*/ 1314 h 2294"/>
              <a:gd name="T12" fmla="*/ 4176 w 4176"/>
              <a:gd name="T13" fmla="*/ 1392 h 2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76" h="2294">
                <a:moveTo>
                  <a:pt x="0" y="0"/>
                </a:moveTo>
                <a:cubicBezTo>
                  <a:pt x="25" y="293"/>
                  <a:pt x="85" y="1382"/>
                  <a:pt x="150" y="1764"/>
                </a:cubicBezTo>
                <a:cubicBezTo>
                  <a:pt x="215" y="2146"/>
                  <a:pt x="295" y="2290"/>
                  <a:pt x="390" y="2292"/>
                </a:cubicBezTo>
                <a:cubicBezTo>
                  <a:pt x="485" y="2294"/>
                  <a:pt x="635" y="2031"/>
                  <a:pt x="720" y="1776"/>
                </a:cubicBezTo>
                <a:cubicBezTo>
                  <a:pt x="804" y="1506"/>
                  <a:pt x="891" y="935"/>
                  <a:pt x="1134" y="858"/>
                </a:cubicBezTo>
                <a:cubicBezTo>
                  <a:pt x="1377" y="781"/>
                  <a:pt x="1671" y="1225"/>
                  <a:pt x="2178" y="1314"/>
                </a:cubicBezTo>
                <a:cubicBezTo>
                  <a:pt x="2685" y="1403"/>
                  <a:pt x="3843" y="1379"/>
                  <a:pt x="4176" y="1392"/>
                </a:cubicBezTo>
              </a:path>
            </a:pathLst>
          </a:custGeom>
          <a:noFill/>
          <a:ln w="508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80D209B0-E064-44A7-BA5C-180DB2B12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287" y="5335588"/>
            <a:ext cx="227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 dirty="0">
                <a:cs typeface="Arial" panose="020B0604020202020204" pitchFamily="34" charset="0"/>
              </a:rPr>
              <a:t>LUH-Blau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7800AB8E-252A-4152-9091-E82C21CC7A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66525" y="5113338"/>
            <a:ext cx="477837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11AD9130-D64E-49AE-AA81-7CFD85EFB4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51462" y="3651251"/>
            <a:ext cx="136525" cy="1841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353D4DBE-8DBE-4592-B488-03680FF77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844" y="1401763"/>
            <a:ext cx="1808431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8288" indent="-268288">
              <a:spcBef>
                <a:spcPct val="20000"/>
              </a:spcBef>
              <a:buSzPct val="7000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3913" indent="-285750">
              <a:spcBef>
                <a:spcPct val="20000"/>
              </a:spcBef>
              <a:buSzPct val="60000"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1900" indent="-228600">
              <a:spcBef>
                <a:spcPct val="20000"/>
              </a:spcBef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9888" indent="-228600">
              <a:spcBef>
                <a:spcPct val="20000"/>
              </a:spcBef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61938">
              <a:spcBef>
                <a:spcPct val="20000"/>
              </a:spcBef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61938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10000"/>
              <a:buBlip>
                <a:blip r:embed="rId3"/>
              </a:buBlip>
            </a:pPr>
            <a:r>
              <a:rPr lang="de-DE" altLang="de-DE" sz="1600" dirty="0"/>
              <a:t>Erläuterungen </a:t>
            </a:r>
            <a:r>
              <a:rPr lang="de-DE" altLang="de-DE" sz="1600" dirty="0" err="1"/>
              <a:t>Erläuterungen</a:t>
            </a:r>
            <a:endParaRPr lang="de-DE" altLang="de-DE" sz="1600" dirty="0"/>
          </a:p>
          <a:p>
            <a:pPr>
              <a:buSzPct val="110000"/>
              <a:buBlip>
                <a:blip r:embed="rId3"/>
              </a:buBlip>
            </a:pPr>
            <a:r>
              <a:rPr lang="de-DE" altLang="de-DE" sz="1600" dirty="0"/>
              <a:t>....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1517822-DB1F-4F69-AB3A-E4CFCD2F3160}"/>
              </a:ext>
            </a:extLst>
          </p:cNvPr>
          <p:cNvSpPr/>
          <p:nvPr/>
        </p:nvSpPr>
        <p:spPr bwMode="auto">
          <a:xfrm>
            <a:off x="8819787" y="1556974"/>
            <a:ext cx="3037251" cy="46803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3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Erläuterungen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3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Erläuterungen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3"/>
              </a:buBlip>
            </a:pPr>
            <a:endParaRPr lang="de-DE" sz="16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hteck: obere Ecken, eine abgerundet, eine abgeschnitten 23">
            <a:extLst>
              <a:ext uri="{FF2B5EF4-FFF2-40B4-BE49-F238E27FC236}">
                <a16:creationId xmlns:a16="http://schemas.microsoft.com/office/drawing/2014/main" id="{9B337FFF-0293-4900-9210-3B99085F0585}"/>
              </a:ext>
            </a:extLst>
          </p:cNvPr>
          <p:cNvSpPr/>
          <p:nvPr/>
        </p:nvSpPr>
        <p:spPr bwMode="auto">
          <a:xfrm flipH="1">
            <a:off x="8819786" y="1196975"/>
            <a:ext cx="3043666" cy="359999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Erläuterungen</a:t>
            </a:r>
          </a:p>
        </p:txBody>
      </p:sp>
    </p:spTree>
    <p:extLst>
      <p:ext uri="{BB962C8B-B14F-4D97-AF65-F5344CB8AC3E}">
        <p14:creationId xmlns:p14="http://schemas.microsoft.com/office/powerpoint/2010/main" val="1087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8167D-D47F-47F6-A72D-31007956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graphicFrame>
        <p:nvGraphicFramePr>
          <p:cNvPr id="3" name="Group 101">
            <a:extLst>
              <a:ext uri="{FF2B5EF4-FFF2-40B4-BE49-F238E27FC236}">
                <a16:creationId xmlns:a16="http://schemas.microsoft.com/office/drawing/2014/main" id="{201F7EAC-561E-4190-BACA-3D1FB039E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76718"/>
              </p:ext>
            </p:extLst>
          </p:nvPr>
        </p:nvGraphicFramePr>
        <p:xfrm>
          <a:off x="371475" y="1196975"/>
          <a:ext cx="8335963" cy="2131060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3236438977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2848288354"/>
                    </a:ext>
                  </a:extLst>
                </a:gridCol>
                <a:gridCol w="1668463">
                  <a:extLst>
                    <a:ext uri="{9D8B030D-6E8A-4147-A177-3AD203B41FA5}">
                      <a16:colId xmlns:a16="http://schemas.microsoft.com/office/drawing/2014/main" val="2246556295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028512129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4017473284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Spalte 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Spalte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461347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Bezeichnungen linksbündig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702976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 Werte zentriert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 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514132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Text: 14-16 Pkt. Arial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42008"/>
                  </a:ext>
                </a:extLst>
              </a:tr>
            </a:tbl>
          </a:graphicData>
        </a:graphic>
      </p:graphicFrame>
      <p:graphicFrame>
        <p:nvGraphicFramePr>
          <p:cNvPr id="4" name="Group 99">
            <a:extLst>
              <a:ext uri="{FF2B5EF4-FFF2-40B4-BE49-F238E27FC236}">
                <a16:creationId xmlns:a16="http://schemas.microsoft.com/office/drawing/2014/main" id="{890F9C78-5C56-42B4-8F57-3D71DA7B0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18880"/>
              </p:ext>
            </p:extLst>
          </p:nvPr>
        </p:nvGraphicFramePr>
        <p:xfrm>
          <a:off x="376238" y="3687762"/>
          <a:ext cx="8313737" cy="2113598"/>
        </p:xfrm>
        <a:graphic>
          <a:graphicData uri="http://schemas.openxmlformats.org/drawingml/2006/table">
            <a:tbl>
              <a:tblPr/>
              <a:tblGrid>
                <a:gridCol w="1662112">
                  <a:extLst>
                    <a:ext uri="{9D8B030D-6E8A-4147-A177-3AD203B41FA5}">
                      <a16:colId xmlns:a16="http://schemas.microsoft.com/office/drawing/2014/main" val="139907528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73318214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3713122458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4035732486"/>
                    </a:ext>
                  </a:extLst>
                </a:gridCol>
                <a:gridCol w="1662112">
                  <a:extLst>
                    <a:ext uri="{9D8B030D-6E8A-4147-A177-3AD203B41FA5}">
                      <a16:colId xmlns:a16="http://schemas.microsoft.com/office/drawing/2014/main" val="1039866027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Spalte 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Spalte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45139"/>
                  </a:ext>
                </a:extLst>
              </a:tr>
              <a:tr h="512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Bezeichnungen linksbündig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739902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 Werte zentriert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 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562469"/>
                  </a:ext>
                </a:extLst>
              </a:tr>
              <a:tr h="51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Text: 14-16 Pkt. Arial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113">
                        <a:spcBef>
                          <a:spcPct val="20000"/>
                        </a:spcBef>
                        <a:buSzPct val="6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15875">
                        <a:spcBef>
                          <a:spcPct val="20000"/>
                        </a:spcBef>
                        <a:buSzPct val="6000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28575">
                        <a:spcBef>
                          <a:spcPct val="20000"/>
                        </a:spcBef>
                        <a:buSzPct val="6000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33338">
                        <a:spcBef>
                          <a:spcPct val="20000"/>
                        </a:spcBef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33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202553"/>
                  </a:ext>
                </a:extLst>
              </a:tr>
            </a:tbl>
          </a:graphicData>
        </a:graphic>
      </p:graphicFrame>
      <p:sp>
        <p:nvSpPr>
          <p:cNvPr id="5" name="Text Box 96">
            <a:extLst>
              <a:ext uri="{FF2B5EF4-FFF2-40B4-BE49-F238E27FC236}">
                <a16:creationId xmlns:a16="http://schemas.microsoft.com/office/drawing/2014/main" id="{013D132B-0144-4EE5-AECC-13F15D4E6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8388" y="1712912"/>
            <a:ext cx="382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FF0000"/>
                </a:solidFill>
              </a:rPr>
              <a:t>alternatives Format: grau/grau/weiß</a:t>
            </a:r>
          </a:p>
        </p:txBody>
      </p:sp>
      <p:sp>
        <p:nvSpPr>
          <p:cNvPr id="6" name="Text Box 97">
            <a:extLst>
              <a:ext uri="{FF2B5EF4-FFF2-40B4-BE49-F238E27FC236}">
                <a16:creationId xmlns:a16="http://schemas.microsoft.com/office/drawing/2014/main" id="{2CB22A20-F5F6-4457-AD84-B02D36DE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4251325"/>
            <a:ext cx="3877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FF0000"/>
                </a:solidFill>
              </a:rPr>
              <a:t>bevorzugtes Format: blau/grau/weiß</a:t>
            </a:r>
          </a:p>
        </p:txBody>
      </p:sp>
    </p:spTree>
    <p:extLst>
      <p:ext uri="{BB962C8B-B14F-4D97-AF65-F5344CB8AC3E}">
        <p14:creationId xmlns:p14="http://schemas.microsoft.com/office/powerpoint/2010/main" val="39680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4E25EC-65FF-488E-AAD3-DA6FB04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49"/>
            <a:ext cx="10620799" cy="792387"/>
          </a:xfrm>
        </p:spPr>
        <p:txBody>
          <a:bodyPr/>
          <a:lstStyle/>
          <a:p>
            <a:r>
              <a:rPr lang="de-DE" dirty="0"/>
              <a:t>Anordnung von Inhalten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4E419553-547A-4493-BAE6-6207698BA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525" y="2737292"/>
            <a:ext cx="6430963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600">
                <a:solidFill>
                  <a:srgbClr val="FF0000"/>
                </a:solidFill>
                <a:cs typeface="Arial" panose="020B0604020202020204" pitchFamily="34" charset="0"/>
              </a:rPr>
              <a:t>Inhalte mit Folienrahmen fluchten</a:t>
            </a: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BFF84E64-A51F-427B-83D4-38F44B91A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525" y="3842192"/>
            <a:ext cx="6430963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600" dirty="0">
                <a:solidFill>
                  <a:srgbClr val="FF0000"/>
                </a:solidFill>
                <a:cs typeface="Arial" panose="020B0604020202020204" pitchFamily="34" charset="0"/>
              </a:rPr>
              <a:t>Abstände durch Verwendung von Hilfslinien einrichten und prüfen!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FA9C875-3E6A-454D-A23D-B81D66DFA967}"/>
              </a:ext>
            </a:extLst>
          </p:cNvPr>
          <p:cNvSpPr/>
          <p:nvPr/>
        </p:nvSpPr>
        <p:spPr bwMode="auto">
          <a:xfrm>
            <a:off x="361950" y="1196975"/>
            <a:ext cx="11495088" cy="518477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77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FE90A-7151-49E5-9F3D-F1DF55C0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Farbgestaltung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48B246A-041C-4898-9D4C-9406FB7C5DFB}"/>
              </a:ext>
            </a:extLst>
          </p:cNvPr>
          <p:cNvSpPr/>
          <p:nvPr/>
        </p:nvSpPr>
        <p:spPr>
          <a:xfrm>
            <a:off x="371476" y="1196975"/>
            <a:ext cx="1249166" cy="40500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Primärfarben RGB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9B15CEC-A1FF-4009-8570-04201CD9F1CE}"/>
              </a:ext>
            </a:extLst>
          </p:cNvPr>
          <p:cNvSpPr/>
          <p:nvPr/>
        </p:nvSpPr>
        <p:spPr>
          <a:xfrm>
            <a:off x="371476" y="2704020"/>
            <a:ext cx="1249166" cy="23381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600" b="1" dirty="0">
                <a:latin typeface="Arial" panose="020B0604020202020204" pitchFamily="34" charset="0"/>
                <a:cs typeface="Arial" panose="020B0604020202020204" pitchFamily="34" charset="0"/>
              </a:rPr>
              <a:t>Sekundärfarben RGB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13166D6-979A-47F5-A9B3-9D653C8788FA}"/>
              </a:ext>
            </a:extLst>
          </p:cNvPr>
          <p:cNvSpPr/>
          <p:nvPr/>
        </p:nvSpPr>
        <p:spPr>
          <a:xfrm>
            <a:off x="371475" y="1656972"/>
            <a:ext cx="1249166" cy="234000"/>
          </a:xfrm>
          <a:prstGeom prst="rect">
            <a:avLst/>
          </a:prstGeom>
          <a:solidFill>
            <a:srgbClr val="00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r>
              <a:rPr lang="de-DE" sz="800" b="0" dirty="0">
                <a:latin typeface="Rotis Sans Serif Std ExtraBold" panose="020B0903030202020304" pitchFamily="34" charset="0"/>
              </a:rPr>
              <a:t>0        80          155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F97C480-9310-4492-8212-C8261CFCF6D6}"/>
              </a:ext>
            </a:extLst>
          </p:cNvPr>
          <p:cNvSpPr/>
          <p:nvPr/>
        </p:nvSpPr>
        <p:spPr>
          <a:xfrm>
            <a:off x="371476" y="1982682"/>
            <a:ext cx="1249166" cy="234000"/>
          </a:xfrm>
          <a:prstGeom prst="rect">
            <a:avLst/>
          </a:prstGeom>
          <a:solidFill>
            <a:srgbClr val="C8D31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de-DE" sz="800" b="1" dirty="0">
                <a:solidFill>
                  <a:schemeClr val="tx1"/>
                </a:solidFill>
                <a:latin typeface="Rotis Sans Serif Std ExtraBold" panose="020B0903030202020304" pitchFamily="34" charset="0"/>
              </a:rPr>
              <a:t>200       211         23</a:t>
            </a:r>
            <a:r>
              <a:rPr lang="de-DE" sz="1200" b="1" dirty="0">
                <a:latin typeface="Rotis Sans Serif Std ExtraBold" panose="020B0903030202020304" pitchFamily="34" charset="0"/>
              </a:rPr>
              <a:t>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6DC9097-95DD-4943-980F-336FD58C2FDB}"/>
              </a:ext>
            </a:extLst>
          </p:cNvPr>
          <p:cNvSpPr/>
          <p:nvPr/>
        </p:nvSpPr>
        <p:spPr>
          <a:xfrm>
            <a:off x="371476" y="2997953"/>
            <a:ext cx="1249166" cy="233814"/>
          </a:xfrm>
          <a:prstGeom prst="rect">
            <a:avLst/>
          </a:prstGeom>
          <a:solidFill>
            <a:srgbClr val="F9B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800" b="1" dirty="0">
                <a:solidFill>
                  <a:schemeClr val="tx1"/>
                </a:solidFill>
                <a:cs typeface="Arial" panose="020B0604020202020204" pitchFamily="34" charset="0"/>
              </a:rPr>
              <a:t>249         176	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1B637AC-44E3-446B-90C3-8DEFE483D4E5}"/>
              </a:ext>
            </a:extLst>
          </p:cNvPr>
          <p:cNvSpPr/>
          <p:nvPr/>
        </p:nvSpPr>
        <p:spPr>
          <a:xfrm>
            <a:off x="371476" y="3286758"/>
            <a:ext cx="1249166" cy="233814"/>
          </a:xfrm>
          <a:prstGeom prst="rect">
            <a:avLst/>
          </a:prstGeom>
          <a:solidFill>
            <a:srgbClr val="FCE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800" b="1" dirty="0">
                <a:solidFill>
                  <a:schemeClr val="tx1"/>
                </a:solidFill>
                <a:cs typeface="Arial" panose="020B0604020202020204" pitchFamily="34" charset="0"/>
              </a:rPr>
              <a:t>252         229	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CF52B1-D01C-4696-8D79-39ABEB7D7DF8}"/>
              </a:ext>
            </a:extLst>
          </p:cNvPr>
          <p:cNvSpPr/>
          <p:nvPr/>
        </p:nvSpPr>
        <p:spPr>
          <a:xfrm>
            <a:off x="371476" y="3575563"/>
            <a:ext cx="1249166" cy="233814"/>
          </a:xfrm>
          <a:prstGeom prst="rect">
            <a:avLst/>
          </a:prstGeom>
          <a:solidFill>
            <a:srgbClr val="8CB6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800" b="1" dirty="0">
                <a:solidFill>
                  <a:schemeClr val="bg1"/>
                </a:solidFill>
                <a:cs typeface="Arial" panose="020B0604020202020204" pitchFamily="34" charset="0"/>
              </a:rPr>
              <a:t>140         182	60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7F0E8A4-5625-4059-B987-42986F98852B}"/>
              </a:ext>
            </a:extLst>
          </p:cNvPr>
          <p:cNvSpPr/>
          <p:nvPr/>
        </p:nvSpPr>
        <p:spPr>
          <a:xfrm>
            <a:off x="371476" y="2308392"/>
            <a:ext cx="1249166" cy="234000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de-DE" sz="800" b="1" dirty="0">
                <a:solidFill>
                  <a:schemeClr val="tx1"/>
                </a:solidFill>
                <a:latin typeface="Rotis Sans Serif Std ExtraBold" panose="020B0903030202020304" pitchFamily="34" charset="0"/>
              </a:rPr>
              <a:t>192          0         0</a:t>
            </a:r>
            <a:r>
              <a:rPr lang="de-DE" sz="1200" b="1" dirty="0">
                <a:latin typeface="Rotis Sans Serif Std ExtraBold" panose="020B0903030202020304" pitchFamily="34" charset="0"/>
              </a:rPr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B0AF46-8F14-48D3-A11D-2C13717153C4}"/>
              </a:ext>
            </a:extLst>
          </p:cNvPr>
          <p:cNvSpPr/>
          <p:nvPr/>
        </p:nvSpPr>
        <p:spPr>
          <a:xfrm>
            <a:off x="371475" y="3881455"/>
            <a:ext cx="1249166" cy="234000"/>
          </a:xfrm>
          <a:prstGeom prst="rect">
            <a:avLst/>
          </a:prstGeom>
          <a:solidFill>
            <a:srgbClr val="23A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r>
              <a:rPr lang="de-DE" sz="800" b="1" dirty="0"/>
              <a:t>35         161        224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C4EE62B-43E8-4342-9120-F921B1EA24EA}"/>
              </a:ext>
            </a:extLst>
          </p:cNvPr>
          <p:cNvSpPr/>
          <p:nvPr/>
        </p:nvSpPr>
        <p:spPr>
          <a:xfrm>
            <a:off x="371475" y="4189505"/>
            <a:ext cx="1249166" cy="234000"/>
          </a:xfrm>
          <a:prstGeom prst="rect">
            <a:avLst/>
          </a:prstGeom>
          <a:solidFill>
            <a:srgbClr val="A31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r>
              <a:rPr lang="de-DE" sz="800" b="1" dirty="0"/>
              <a:t>163       16          124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A836E5-D9C2-411E-A14F-DB10D1A27BB1}"/>
              </a:ext>
            </a:extLst>
          </p:cNvPr>
          <p:cNvSpPr/>
          <p:nvPr/>
        </p:nvSpPr>
        <p:spPr>
          <a:xfrm>
            <a:off x="371476" y="4494172"/>
            <a:ext cx="1249166" cy="233814"/>
          </a:xfrm>
          <a:prstGeom prst="rect">
            <a:avLst/>
          </a:prstGeom>
          <a:solidFill>
            <a:srgbClr val="004A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800" b="1" dirty="0">
                <a:solidFill>
                  <a:schemeClr val="bg1"/>
                </a:solidFill>
                <a:cs typeface="Arial" panose="020B0604020202020204" pitchFamily="34" charset="0"/>
              </a:rPr>
              <a:t>0              74           120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B87B79A5-8352-4B01-B9CB-45B171CE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00" y="1546225"/>
            <a:ext cx="830783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anchor="t"/>
          <a:lstStyle/>
          <a:p>
            <a:pPr>
              <a:lnSpc>
                <a:spcPct val="90000"/>
              </a:lnSpc>
              <a:spcBef>
                <a:spcPct val="20000"/>
              </a:spcBef>
              <a:buSzPct val="110000"/>
            </a:pPr>
            <a:r>
              <a:rPr lang="de-DE" altLang="de-DE" sz="1600" dirty="0">
                <a:cs typeface="Arial" panose="020B0604020202020204" pitchFamily="34" charset="0"/>
              </a:rPr>
              <a:t>Hintergrundinformationen sollten mit grauer Header-Box angelegt werden</a:t>
            </a:r>
          </a:p>
        </p:txBody>
      </p:sp>
      <p:sp>
        <p:nvSpPr>
          <p:cNvPr id="15" name="Text Box 71">
            <a:extLst>
              <a:ext uri="{FF2B5EF4-FFF2-40B4-BE49-F238E27FC236}">
                <a16:creationId xmlns:a16="http://schemas.microsoft.com/office/drawing/2014/main" id="{3FE0BABE-AC52-427C-9024-A6A224E2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012" y="1196975"/>
            <a:ext cx="2970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Anlegen von Spiegelpunkten</a:t>
            </a:r>
          </a:p>
        </p:txBody>
      </p:sp>
      <p:sp>
        <p:nvSpPr>
          <p:cNvPr id="16" name="Rechteck: obere Ecken, eine abgerundet, eine abgeschnitten 15">
            <a:extLst>
              <a:ext uri="{FF2B5EF4-FFF2-40B4-BE49-F238E27FC236}">
                <a16:creationId xmlns:a16="http://schemas.microsoft.com/office/drawing/2014/main" id="{84447820-3EB0-421F-8211-8086E102BAC8}"/>
              </a:ext>
            </a:extLst>
          </p:cNvPr>
          <p:cNvSpPr/>
          <p:nvPr/>
        </p:nvSpPr>
        <p:spPr bwMode="auto">
          <a:xfrm flipH="1">
            <a:off x="1833198" y="1196975"/>
            <a:ext cx="8307835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Hintergrundinformationen (RGB 127/127/127)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E73F5876-2C28-4F3D-A88C-BA0AFA02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00" y="2391308"/>
            <a:ext cx="830783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anchor="t"/>
          <a:lstStyle/>
          <a:p>
            <a:pPr>
              <a:lnSpc>
                <a:spcPct val="90000"/>
              </a:lnSpc>
              <a:spcBef>
                <a:spcPct val="20000"/>
              </a:spcBef>
              <a:buSzPct val="110000"/>
            </a:pPr>
            <a:r>
              <a:rPr lang="de-DE" altLang="de-DE" sz="1600" dirty="0">
                <a:cs typeface="Arial" panose="020B0604020202020204" pitchFamily="34" charset="0"/>
              </a:rPr>
              <a:t>Wichtige Informationen sollten mit blauem Header angelegt werden</a:t>
            </a:r>
          </a:p>
        </p:txBody>
      </p:sp>
      <p:sp>
        <p:nvSpPr>
          <p:cNvPr id="18" name="Text Box 71">
            <a:extLst>
              <a:ext uri="{FF2B5EF4-FFF2-40B4-BE49-F238E27FC236}">
                <a16:creationId xmlns:a16="http://schemas.microsoft.com/office/drawing/2014/main" id="{963CF41E-99DE-448A-8456-29F917B3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012" y="2042057"/>
            <a:ext cx="2970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Anlegen von Spiegelpunkten</a:t>
            </a:r>
          </a:p>
        </p:txBody>
      </p:sp>
      <p:sp>
        <p:nvSpPr>
          <p:cNvPr id="19" name="Rechteck: obere Ecken, eine abgerundet, eine abgeschnitten 18">
            <a:extLst>
              <a:ext uri="{FF2B5EF4-FFF2-40B4-BE49-F238E27FC236}">
                <a16:creationId xmlns:a16="http://schemas.microsoft.com/office/drawing/2014/main" id="{A89DFB75-1994-4B7A-8348-BBBA6DBA9B19}"/>
              </a:ext>
            </a:extLst>
          </p:cNvPr>
          <p:cNvSpPr/>
          <p:nvPr/>
        </p:nvSpPr>
        <p:spPr bwMode="auto">
          <a:xfrm flipH="1">
            <a:off x="1833198" y="2042057"/>
            <a:ext cx="8307835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Wichtige Informationen (RGB 0/80/155)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44C9719-3403-4BD0-826E-7BCAB572A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00" y="3272408"/>
            <a:ext cx="830783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anchor="t"/>
          <a:lstStyle/>
          <a:p>
            <a:pPr>
              <a:lnSpc>
                <a:spcPct val="90000"/>
              </a:lnSpc>
              <a:spcBef>
                <a:spcPct val="20000"/>
              </a:spcBef>
              <a:buSzPct val="110000"/>
            </a:pPr>
            <a:r>
              <a:rPr lang="de-DE" altLang="de-DE" sz="1600" dirty="0">
                <a:cs typeface="Arial" panose="020B0604020202020204" pitchFamily="34" charset="0"/>
              </a:rPr>
              <a:t>Zielsetzungen etc. sollten mit grüner Header-Box angelegt werden</a:t>
            </a:r>
          </a:p>
        </p:txBody>
      </p:sp>
      <p:sp>
        <p:nvSpPr>
          <p:cNvPr id="21" name="Text Box 71">
            <a:extLst>
              <a:ext uri="{FF2B5EF4-FFF2-40B4-BE49-F238E27FC236}">
                <a16:creationId xmlns:a16="http://schemas.microsoft.com/office/drawing/2014/main" id="{5F548325-BCB3-41EF-80A5-050EE36CE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012" y="2923157"/>
            <a:ext cx="2970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Anlegen von Spiegelpunkten</a:t>
            </a:r>
          </a:p>
        </p:txBody>
      </p:sp>
      <p:sp>
        <p:nvSpPr>
          <p:cNvPr id="22" name="Rechteck: obere Ecken, eine abgerundet, eine abgeschnitten 21">
            <a:extLst>
              <a:ext uri="{FF2B5EF4-FFF2-40B4-BE49-F238E27FC236}">
                <a16:creationId xmlns:a16="http://schemas.microsoft.com/office/drawing/2014/main" id="{C4A4562D-66F4-4CCD-821A-A70B200F25C5}"/>
              </a:ext>
            </a:extLst>
          </p:cNvPr>
          <p:cNvSpPr/>
          <p:nvPr/>
        </p:nvSpPr>
        <p:spPr bwMode="auto">
          <a:xfrm flipH="1">
            <a:off x="1833198" y="2923157"/>
            <a:ext cx="8307835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accent6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Zielsetzung (RGB 140/182/60)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3F79BE7B-6413-466A-8076-38B63E53B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00" y="4156096"/>
            <a:ext cx="8307833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anchor="t"/>
          <a:lstStyle/>
          <a:p>
            <a:pPr>
              <a:lnSpc>
                <a:spcPct val="90000"/>
              </a:lnSpc>
              <a:spcBef>
                <a:spcPct val="20000"/>
              </a:spcBef>
              <a:buSzPct val="110000"/>
            </a:pPr>
            <a:r>
              <a:rPr lang="de-DE" altLang="de-DE" sz="1600" dirty="0">
                <a:cs typeface="Arial" panose="020B0604020202020204" pitchFamily="34" charset="0"/>
              </a:rPr>
              <a:t>Take-Home Messages und andere extrem wichtige Infos in roter Box</a:t>
            </a:r>
          </a:p>
        </p:txBody>
      </p:sp>
      <p:sp>
        <p:nvSpPr>
          <p:cNvPr id="24" name="Text Box 71">
            <a:extLst>
              <a:ext uri="{FF2B5EF4-FFF2-40B4-BE49-F238E27FC236}">
                <a16:creationId xmlns:a16="http://schemas.microsoft.com/office/drawing/2014/main" id="{96373AFC-3376-4C79-B48E-91700771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012" y="3806845"/>
            <a:ext cx="2970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Anlegen von Spiegelpunkten</a:t>
            </a:r>
          </a:p>
        </p:txBody>
      </p:sp>
      <p:sp>
        <p:nvSpPr>
          <p:cNvPr id="25" name="Rechteck: obere Ecken, eine abgerundet, eine abgeschnitten 24">
            <a:extLst>
              <a:ext uri="{FF2B5EF4-FFF2-40B4-BE49-F238E27FC236}">
                <a16:creationId xmlns:a16="http://schemas.microsoft.com/office/drawing/2014/main" id="{87326015-BCA9-4D25-82B9-BC9DFDC7931E}"/>
              </a:ext>
            </a:extLst>
          </p:cNvPr>
          <p:cNvSpPr/>
          <p:nvPr/>
        </p:nvSpPr>
        <p:spPr bwMode="auto">
          <a:xfrm flipH="1">
            <a:off x="1833198" y="3806845"/>
            <a:ext cx="8307835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Take-Home Message</a:t>
            </a:r>
          </a:p>
        </p:txBody>
      </p:sp>
    </p:spTree>
    <p:extLst>
      <p:ext uri="{BB962C8B-B14F-4D97-AF65-F5344CB8AC3E}">
        <p14:creationId xmlns:p14="http://schemas.microsoft.com/office/powerpoint/2010/main" val="4106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FE90A-7151-49E5-9F3D-F1DF55C0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Farbgestaltung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FE2326C0-264E-4A22-8BE3-F7354F6F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" y="1196974"/>
            <a:ext cx="9270365" cy="521458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CCD1C1F-3CBA-41C8-9A46-3F2DF0968AF2}"/>
              </a:ext>
            </a:extLst>
          </p:cNvPr>
          <p:cNvSpPr/>
          <p:nvPr/>
        </p:nvSpPr>
        <p:spPr bwMode="auto">
          <a:xfrm>
            <a:off x="3454400" y="3322320"/>
            <a:ext cx="1955800" cy="58928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D7205434-7B8D-4C89-A98A-765799DE9B4D}"/>
              </a:ext>
            </a:extLst>
          </p:cNvPr>
          <p:cNvSpPr/>
          <p:nvPr/>
        </p:nvSpPr>
        <p:spPr bwMode="auto">
          <a:xfrm rot="6749081">
            <a:off x="5626646" y="3475404"/>
            <a:ext cx="547112" cy="98044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780340B-2034-4D29-9FB3-4E2B6D4453AC}"/>
              </a:ext>
            </a:extLst>
          </p:cNvPr>
          <p:cNvSpPr/>
          <p:nvPr/>
        </p:nvSpPr>
        <p:spPr bwMode="auto">
          <a:xfrm>
            <a:off x="6619240" y="3911600"/>
            <a:ext cx="487172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dirty="0">
                <a:latin typeface="Arial" charset="0"/>
                <a:ea typeface="ＭＳ Ｐゴシック" pitchFamily="1" charset="-128"/>
              </a:rPr>
              <a:t>Farben sind in Mastervorlage als Farbprofil „LUH-</a:t>
            </a:r>
            <a:r>
              <a:rPr lang="de-DE" sz="2400" dirty="0" err="1">
                <a:latin typeface="Arial" charset="0"/>
                <a:ea typeface="ＭＳ Ｐゴシック" pitchFamily="1" charset="-128"/>
              </a:rPr>
              <a:t>IfB</a:t>
            </a:r>
            <a:r>
              <a:rPr lang="de-DE" sz="2400" dirty="0">
                <a:latin typeface="Arial" charset="0"/>
                <a:ea typeface="ＭＳ Ｐゴシック" pitchFamily="1" charset="-128"/>
              </a:rPr>
              <a:t>“ hinterlegt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7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02DC4-630C-4681-B86B-85A258EF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Spiegelpunkte und Pfeile</a:t>
            </a: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26B221-53C9-4D23-8EDE-A6338BB6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6" y="1546225"/>
            <a:ext cx="8296358" cy="91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anchor="t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10000"/>
              <a:buBlip>
                <a:blip r:embed="rId2"/>
              </a:buBlip>
            </a:pPr>
            <a:r>
              <a:rPr lang="de-DE" altLang="de-DE" sz="1600" i="1" dirty="0">
                <a:cs typeface="Arial" panose="020B0604020202020204" pitchFamily="34" charset="0"/>
              </a:rPr>
              <a:t>Format – Nummerierung- und Aufzählungszeichen – Bild – Importieren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10000"/>
              <a:buBlip>
                <a:blip r:embed="rId2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Die Datei</a:t>
            </a:r>
            <a:r>
              <a:rPr lang="de-DE" altLang="de-DE" sz="1600" i="1" dirty="0"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chemeClr val="accent1"/>
                </a:solidFill>
                <a:cs typeface="Arial" panose="020B0604020202020204" pitchFamily="34" charset="0"/>
              </a:rPr>
              <a:t>„Bullet_IfB2.png“</a:t>
            </a:r>
            <a:r>
              <a:rPr lang="de-DE" altLang="de-DE" sz="1600" dirty="0">
                <a:cs typeface="Arial" panose="020B0604020202020204" pitchFamily="34" charset="0"/>
              </a:rPr>
              <a:t> auswählen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10000"/>
              <a:buBlip>
                <a:blip r:embed="rId2"/>
              </a:buBlip>
            </a:pPr>
            <a:r>
              <a:rPr lang="de-DE" altLang="de-DE" sz="1600" dirty="0">
                <a:cs typeface="Arial" panose="020B0604020202020204" pitchFamily="34" charset="0"/>
              </a:rPr>
              <a:t>Größe: </a:t>
            </a:r>
            <a:r>
              <a:rPr lang="de-DE" altLang="de-DE" sz="1600" dirty="0">
                <a:solidFill>
                  <a:schemeClr val="accent1"/>
                </a:solidFill>
                <a:cs typeface="Arial" panose="020B0604020202020204" pitchFamily="34" charset="0"/>
              </a:rPr>
              <a:t>„110% vom Text“</a:t>
            </a:r>
          </a:p>
        </p:txBody>
      </p:sp>
      <p:sp>
        <p:nvSpPr>
          <p:cNvPr id="6" name="Text Box 71">
            <a:extLst>
              <a:ext uri="{FF2B5EF4-FFF2-40B4-BE49-F238E27FC236}">
                <a16:creationId xmlns:a16="http://schemas.microsoft.com/office/drawing/2014/main" id="{1F5BD044-7957-488C-9671-36475F5A6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12" y="1196975"/>
            <a:ext cx="2970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 b="1">
                <a:solidFill>
                  <a:schemeClr val="bg1"/>
                </a:solidFill>
                <a:cs typeface="Arial" panose="020B0604020202020204" pitchFamily="34" charset="0"/>
              </a:rPr>
              <a:t>Anlegen von Spiegelpunkten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B31FB5D8-5E87-4CB3-A7EC-9BD2CE394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12" y="2675730"/>
            <a:ext cx="406400" cy="261938"/>
          </a:xfrm>
          <a:prstGeom prst="rightArrow">
            <a:avLst>
              <a:gd name="adj1" fmla="val 50000"/>
              <a:gd name="adj2" fmla="val 38788"/>
            </a:avLst>
          </a:prstGeom>
          <a:solidFill>
            <a:srgbClr val="D9D9D9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E04870C-F0AF-4EFA-B4BD-C50C0BC42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372" y="2651600"/>
            <a:ext cx="83534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SzPct val="70000"/>
            </a:pPr>
            <a:r>
              <a:rPr lang="de-DE" altLang="de-DE" b="1">
                <a:cs typeface="Arial" panose="020B0604020202020204" pitchFamily="34" charset="0"/>
              </a:rPr>
              <a:t>besser:</a:t>
            </a:r>
            <a:r>
              <a:rPr lang="de-DE" altLang="de-DE">
                <a:cs typeface="Arial" panose="020B0604020202020204" pitchFamily="34" charset="0"/>
              </a:rPr>
              <a:t> vorhandene Aufzählungsbox aus Vorlage kopieren</a:t>
            </a:r>
          </a:p>
        </p:txBody>
      </p:sp>
      <p:sp>
        <p:nvSpPr>
          <p:cNvPr id="11" name="Rechteck: obere Ecken, eine abgerundet, eine abgeschnitten 10">
            <a:extLst>
              <a:ext uri="{FF2B5EF4-FFF2-40B4-BE49-F238E27FC236}">
                <a16:creationId xmlns:a16="http://schemas.microsoft.com/office/drawing/2014/main" id="{F0375BD9-5DDC-4542-8A03-5B24EB885AF4}"/>
              </a:ext>
            </a:extLst>
          </p:cNvPr>
          <p:cNvSpPr/>
          <p:nvPr/>
        </p:nvSpPr>
        <p:spPr bwMode="auto">
          <a:xfrm flipH="1">
            <a:off x="371474" y="1196975"/>
            <a:ext cx="8296357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Spiegelpunkte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06236AA6-07C3-49F3-AE82-4A4D2831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3816985"/>
            <a:ext cx="8296358" cy="91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/>
        </p:spPr>
        <p:txBody>
          <a:bodyPr wrap="none" anchor="t"/>
          <a:lstStyle/>
          <a:p>
            <a:pPr>
              <a:lnSpc>
                <a:spcPct val="90000"/>
              </a:lnSpc>
              <a:spcBef>
                <a:spcPct val="20000"/>
              </a:spcBef>
              <a:buSzPct val="110000"/>
            </a:pPr>
            <a:endParaRPr lang="de-DE" altLang="de-DE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3" name="Rechteck: obere Ecken, eine abgerundet, eine abgeschnitten 12">
            <a:extLst>
              <a:ext uri="{FF2B5EF4-FFF2-40B4-BE49-F238E27FC236}">
                <a16:creationId xmlns:a16="http://schemas.microsoft.com/office/drawing/2014/main" id="{3920BBE3-9AD8-4A01-B61A-F9C818DFD3D9}"/>
              </a:ext>
            </a:extLst>
          </p:cNvPr>
          <p:cNvSpPr/>
          <p:nvPr/>
        </p:nvSpPr>
        <p:spPr bwMode="auto">
          <a:xfrm flipH="1">
            <a:off x="371475" y="3467735"/>
            <a:ext cx="8296357" cy="349250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Pfeile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6AF68EFB-5E25-41C7-98AB-86121328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12" y="4085114"/>
            <a:ext cx="406400" cy="261938"/>
          </a:xfrm>
          <a:prstGeom prst="rightArrow">
            <a:avLst>
              <a:gd name="adj1" fmla="val 50000"/>
              <a:gd name="adj2" fmla="val 38788"/>
            </a:avLst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D402AB5A-6E60-445E-87FD-56D9AFBF5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72" y="4085114"/>
            <a:ext cx="406400" cy="261938"/>
          </a:xfrm>
          <a:prstGeom prst="rightArrow">
            <a:avLst>
              <a:gd name="adj1" fmla="val 50000"/>
              <a:gd name="adj2" fmla="val 38788"/>
            </a:avLst>
          </a:prstGeom>
          <a:solidFill>
            <a:schemeClr val="tx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7EC40747-7D11-44A1-B017-76838D8FC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012" y="4085114"/>
            <a:ext cx="406400" cy="261938"/>
          </a:xfrm>
          <a:prstGeom prst="rightArrow">
            <a:avLst>
              <a:gd name="adj1" fmla="val 50000"/>
              <a:gd name="adj2" fmla="val 38788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5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4E25EC-65FF-488E-AAD3-DA6FB04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67" y="260349"/>
            <a:ext cx="10608908" cy="792387"/>
          </a:xfrm>
        </p:spPr>
        <p:txBody>
          <a:bodyPr/>
          <a:lstStyle/>
          <a:p>
            <a:r>
              <a:rPr lang="de-DE" dirty="0"/>
              <a:t>Text-Boxen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C351F50-70A0-4FE3-A02B-0B904E307296}"/>
              </a:ext>
            </a:extLst>
          </p:cNvPr>
          <p:cNvSpPr/>
          <p:nvPr/>
        </p:nvSpPr>
        <p:spPr bwMode="auto">
          <a:xfrm>
            <a:off x="371475" y="1556974"/>
            <a:ext cx="5653087" cy="46803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Schrift: 16 Pkt. Arial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1,08 Pkt. Zeilenabstand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4 Pkt. nach Absatz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Farbe: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Grau RGB 242  /  242   /  242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Linie ¼ Pkt. Schwarz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Randabstände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links/rechts: 0,25 cm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oben/unten: 0,13 cm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endParaRPr lang="de-DE" sz="16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BE38A3FE-4D4E-4A06-B3B8-D712F977C4E5}"/>
              </a:ext>
            </a:extLst>
          </p:cNvPr>
          <p:cNvSpPr/>
          <p:nvPr/>
        </p:nvSpPr>
        <p:spPr bwMode="auto">
          <a:xfrm flipH="1">
            <a:off x="371475" y="1196975"/>
            <a:ext cx="5653088" cy="359999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Normal: LUH-Blau, ¼ </a:t>
            </a:r>
            <a:r>
              <a:rPr lang="de-DE" sz="16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Pkt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Linie Schwarz, 16 Pkt. Arial</a:t>
            </a:r>
          </a:p>
        </p:txBody>
      </p:sp>
      <p:sp>
        <p:nvSpPr>
          <p:cNvPr id="13" name="Rechteck: obere Ecken, eine abgerundet, eine abgeschnitten 12">
            <a:extLst>
              <a:ext uri="{FF2B5EF4-FFF2-40B4-BE49-F238E27FC236}">
                <a16:creationId xmlns:a16="http://schemas.microsoft.com/office/drawing/2014/main" id="{4FF16CBE-2467-4B38-923B-E969701D333A}"/>
              </a:ext>
            </a:extLst>
          </p:cNvPr>
          <p:cNvSpPr/>
          <p:nvPr/>
        </p:nvSpPr>
        <p:spPr bwMode="auto">
          <a:xfrm flipH="1">
            <a:off x="6167438" y="1196975"/>
            <a:ext cx="5689599" cy="359999"/>
          </a:xfrm>
          <a:prstGeom prst="snipRoundRect">
            <a:avLst>
              <a:gd name="adj1" fmla="val 41942"/>
              <a:gd name="adj2" fmla="val 0"/>
            </a:avLst>
          </a:prstGeom>
          <a:solidFill>
            <a:srgbClr val="D3C817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Besonders Wichtig: Grün oder Rot, 16 Pkt. Arial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E4348E-7C97-4351-9C3A-5F4A7B8D7DD2}"/>
              </a:ext>
            </a:extLst>
          </p:cNvPr>
          <p:cNvSpPr/>
          <p:nvPr/>
        </p:nvSpPr>
        <p:spPr bwMode="auto">
          <a:xfrm>
            <a:off x="6167438" y="1556974"/>
            <a:ext cx="5689598" cy="46803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Überschrift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Test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Test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Test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endParaRPr lang="de-DE" sz="1600" dirty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57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8155BA4-C65F-4395-AB6C-90A2830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 Textaufzählung: Text ohne graue Box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79A295-7002-4BD2-A305-395C4B2C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8E1ACB-FEF1-4417-BBB9-CD902D68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 Textaufzählungen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BCF9C2-5F18-4FAE-A9EC-1716989F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193800"/>
            <a:ext cx="11472525" cy="5114926"/>
          </a:xfrm>
        </p:spPr>
        <p:txBody>
          <a:bodyPr/>
          <a:lstStyle/>
          <a:p>
            <a:r>
              <a:rPr lang="de-DE" dirty="0"/>
              <a:t>Text in grauer Box (siehe Formatvorlage)</a:t>
            </a:r>
          </a:p>
          <a:p>
            <a:r>
              <a:rPr lang="de-DE" dirty="0"/>
              <a:t>Textgröße 16 Pkt. Arial</a:t>
            </a:r>
          </a:p>
        </p:txBody>
      </p:sp>
    </p:spTree>
    <p:extLst>
      <p:ext uri="{BB962C8B-B14F-4D97-AF65-F5344CB8AC3E}">
        <p14:creationId xmlns:p14="http://schemas.microsoft.com/office/powerpoint/2010/main" val="123923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4E25EC-65FF-488E-AAD3-DA6FB04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67" y="260349"/>
            <a:ext cx="10608908" cy="792387"/>
          </a:xfrm>
        </p:spPr>
        <p:txBody>
          <a:bodyPr/>
          <a:lstStyle/>
          <a:p>
            <a:r>
              <a:rPr lang="de-DE" dirty="0"/>
              <a:t>Text-Boxen (Forts.)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C351F50-70A0-4FE3-A02B-0B904E307296}"/>
              </a:ext>
            </a:extLst>
          </p:cNvPr>
          <p:cNvSpPr/>
          <p:nvPr/>
        </p:nvSpPr>
        <p:spPr bwMode="auto">
          <a:xfrm>
            <a:off x="371475" y="1556974"/>
            <a:ext cx="5688965" cy="46803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Schrift: 16 Pkt. Arial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1,08 Pkt. Zeilenabstand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4 Pkt. nach Absatz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Farbe: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Grau RGB 242  /  242   /  242</a:t>
            </a:r>
          </a:p>
          <a:p>
            <a:pPr marL="742950" lvl="1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r>
              <a:rPr lang="de-DE" sz="1600" dirty="0">
                <a:latin typeface="Arial" charset="0"/>
                <a:ea typeface="ＭＳ Ｐゴシック" pitchFamily="1" charset="-128"/>
              </a:rPr>
              <a:t>Linie ¼ Pkt. Schwarz</a:t>
            </a:r>
          </a:p>
          <a:p>
            <a:pPr marL="285750" indent="-285750" defTabSz="914377" eaLnBrk="0" fontAlgn="base" hangingPunct="0">
              <a:lnSpc>
                <a:spcPct val="108000"/>
              </a:lnSpc>
              <a:spcBef>
                <a:spcPct val="0"/>
              </a:spcBef>
              <a:spcAft>
                <a:spcPts val="400"/>
              </a:spcAft>
              <a:buSzPct val="110000"/>
              <a:buBlip>
                <a:blip r:embed="rId2"/>
              </a:buBlip>
            </a:pPr>
            <a:endParaRPr lang="de-DE" sz="1600" dirty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hteck: obere Ecken, eine abgerundet, eine abgeschnitten 7">
            <a:extLst>
              <a:ext uri="{FF2B5EF4-FFF2-40B4-BE49-F238E27FC236}">
                <a16:creationId xmlns:a16="http://schemas.microsoft.com/office/drawing/2014/main" id="{BE38A3FE-4D4E-4A06-B3B8-D712F977C4E5}"/>
              </a:ext>
            </a:extLst>
          </p:cNvPr>
          <p:cNvSpPr/>
          <p:nvPr/>
        </p:nvSpPr>
        <p:spPr bwMode="auto">
          <a:xfrm flipH="1">
            <a:off x="371475" y="1196975"/>
            <a:ext cx="5653088" cy="359999"/>
          </a:xfrm>
          <a:prstGeom prst="snipRoundRect">
            <a:avLst>
              <a:gd name="adj1" fmla="val 41942"/>
              <a:gd name="adj2" fmla="val 0"/>
            </a:avLst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0" rIns="90000" bIns="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Normal: LUH-Blau, ¼ </a:t>
            </a:r>
            <a:r>
              <a:rPr lang="de-DE" sz="1600" b="1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Pkt</a:t>
            </a:r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Linie Schwarz, 16 Pkt. Arial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4411D4A0-A4B4-4E64-9BC8-F3129BB0FFE1}"/>
              </a:ext>
            </a:extLst>
          </p:cNvPr>
          <p:cNvCxnSpPr/>
          <p:nvPr/>
        </p:nvCxnSpPr>
        <p:spPr bwMode="auto">
          <a:xfrm flipH="1">
            <a:off x="6060440" y="975360"/>
            <a:ext cx="386080" cy="502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1E2B62BB-00A7-40F1-9152-0AEAABC93C17}"/>
              </a:ext>
            </a:extLst>
          </p:cNvPr>
          <p:cNvSpPr/>
          <p:nvPr/>
        </p:nvSpPr>
        <p:spPr bwMode="auto">
          <a:xfrm>
            <a:off x="6553200" y="802640"/>
            <a:ext cx="3733800" cy="5638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„Blitzer“ vermeiden</a:t>
            </a:r>
          </a:p>
        </p:txBody>
      </p:sp>
    </p:spTree>
    <p:extLst>
      <p:ext uri="{BB962C8B-B14F-4D97-AF65-F5344CB8AC3E}">
        <p14:creationId xmlns:p14="http://schemas.microsoft.com/office/powerpoint/2010/main" val="1077098633"/>
      </p:ext>
    </p:extLst>
  </p:cSld>
  <p:clrMapOvr>
    <a:masterClrMapping/>
  </p:clrMapOvr>
</p:sld>
</file>

<file path=ppt/theme/theme1.xml><?xml version="1.0" encoding="utf-8"?>
<a:theme xmlns:a="http://schemas.openxmlformats.org/drawingml/2006/main" name="1_IfB-Master 2016">
  <a:themeElements>
    <a:clrScheme name="Baustoffe">
      <a:dk1>
        <a:srgbClr val="000000"/>
      </a:dk1>
      <a:lt1>
        <a:sysClr val="window" lastClr="FFFFFF"/>
      </a:lt1>
      <a:dk2>
        <a:srgbClr val="00509B"/>
      </a:dk2>
      <a:lt2>
        <a:srgbClr val="C8D317"/>
      </a:lt2>
      <a:accent1>
        <a:srgbClr val="C00000"/>
      </a:accent1>
      <a:accent2>
        <a:srgbClr val="F9B000"/>
      </a:accent2>
      <a:accent3>
        <a:srgbClr val="FCE500"/>
      </a:accent3>
      <a:accent4>
        <a:srgbClr val="A3107C"/>
      </a:accent4>
      <a:accent5>
        <a:srgbClr val="23A1E0"/>
      </a:accent5>
      <a:accent6>
        <a:srgbClr val="8CB63C"/>
      </a:accent6>
      <a:hlink>
        <a:srgbClr val="004A78"/>
      </a:hlink>
      <a:folHlink>
        <a:srgbClr val="427152"/>
      </a:folHlink>
    </a:clrScheme>
    <a:fontScheme name="Arial_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5CE7"/>
        </a:accent6>
        <a:hlink>
          <a:srgbClr val="00519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Breitbild</PresentationFormat>
  <Paragraphs>137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ＭＳ Ｐゴシック</vt:lpstr>
      <vt:lpstr>Agfa Rotis Sans Serif</vt:lpstr>
      <vt:lpstr>Arial</vt:lpstr>
      <vt:lpstr>Arial Unicode MS</vt:lpstr>
      <vt:lpstr>Calibri</vt:lpstr>
      <vt:lpstr>Rotis Sans Serif Std</vt:lpstr>
      <vt:lpstr>Rotis Sans Serif Std ExtraBold</vt:lpstr>
      <vt:lpstr>Wingdings</vt:lpstr>
      <vt:lpstr>1_IfB-Master 2016</vt:lpstr>
      <vt:lpstr>Vorlage zur Erstellung von  Vorträgen zu stud. Arbeiten am Institut für Baustoffe</vt:lpstr>
      <vt:lpstr>Anordnung von Inhalten</vt:lpstr>
      <vt:lpstr>Farbgestaltung</vt:lpstr>
      <vt:lpstr>Farbgestaltung</vt:lpstr>
      <vt:lpstr>Spiegelpunkte und Pfeile</vt:lpstr>
      <vt:lpstr>Text-Boxen</vt:lpstr>
      <vt:lpstr>Einfache Textaufzählung: Text ohne graue Box</vt:lpstr>
      <vt:lpstr>Einfache Textaufzählungen</vt:lpstr>
      <vt:lpstr>Text-Boxen (Forts.)</vt:lpstr>
      <vt:lpstr>Diagramme</vt:lpstr>
      <vt:lpstr>Diagramme (Fortsetzung)</vt:lpstr>
      <vt:lpstr>Beispiel für 2 Diagramme nebeneinander</vt:lpstr>
      <vt:lpstr>Schematische Darstellungen</vt:lpstr>
      <vt:lpstr>Tabellen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Haist</dc:creator>
  <cp:lastModifiedBy>Tobias Schack</cp:lastModifiedBy>
  <cp:revision>61</cp:revision>
  <dcterms:created xsi:type="dcterms:W3CDTF">2019-05-22T19:04:59Z</dcterms:created>
  <dcterms:modified xsi:type="dcterms:W3CDTF">2022-04-04T09:40:24Z</dcterms:modified>
</cp:coreProperties>
</file>